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0" r:id="rId3"/>
    <p:sldId id="258" r:id="rId4"/>
    <p:sldId id="263" r:id="rId5"/>
    <p:sldId id="264" r:id="rId6"/>
    <p:sldId id="265" r:id="rId7"/>
    <p:sldId id="266" r:id="rId8"/>
    <p:sldId id="267" r:id="rId9"/>
    <p:sldId id="268" r:id="rId10"/>
    <p:sldId id="269" r:id="rId11"/>
    <p:sldId id="271"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NARAY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wnloads\NARAY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wnloads\NARAYA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क्षेत्रफल (हें)</c:v>
                </c:pt>
              </c:strCache>
            </c:strRef>
          </c:tx>
          <c:spPr>
            <a:solidFill>
              <a:schemeClr val="accent2"/>
            </a:solidFill>
            <a:ln>
              <a:noFill/>
            </a:ln>
            <a:effectLst/>
          </c:spPr>
          <c:invertIfNegative val="0"/>
          <c:cat>
            <c:strRef>
              <c:f>Sheet1!$A$2:$A$11</c:f>
              <c:strCache>
                <c:ptCount val="10"/>
                <c:pt idx="0">
                  <c:v>२०६९/७० </c:v>
                </c:pt>
                <c:pt idx="1">
                  <c:v>२०७०/७१ </c:v>
                </c:pt>
                <c:pt idx="2">
                  <c:v>२०७१/७२  </c:v>
                </c:pt>
                <c:pt idx="3">
                  <c:v>२०७२/७३  </c:v>
                </c:pt>
                <c:pt idx="4">
                  <c:v>२०७३/७४ </c:v>
                </c:pt>
                <c:pt idx="5">
                  <c:v>२०७४/७५ </c:v>
                </c:pt>
                <c:pt idx="6">
                  <c:v>२०७५/७६ </c:v>
                </c:pt>
                <c:pt idx="7">
                  <c:v>२०७६/७७ </c:v>
                </c:pt>
                <c:pt idx="8">
                  <c:v>२०७७/७८ </c:v>
                </c:pt>
                <c:pt idx="9">
                  <c:v>२०७८/७९ </c:v>
                </c:pt>
              </c:strCache>
            </c:strRef>
          </c:cat>
          <c:val>
            <c:numRef>
              <c:f>Sheet1!$C$2:$C$11</c:f>
              <c:numCache>
                <c:formatCode>[$-4000439]0</c:formatCode>
                <c:ptCount val="10"/>
                <c:pt idx="0">
                  <c:v>1420570</c:v>
                </c:pt>
                <c:pt idx="1">
                  <c:v>1486951</c:v>
                </c:pt>
                <c:pt idx="2">
                  <c:v>1425346</c:v>
                </c:pt>
                <c:pt idx="3">
                  <c:v>1362908</c:v>
                </c:pt>
                <c:pt idx="4">
                  <c:v>1552469</c:v>
                </c:pt>
                <c:pt idx="5">
                  <c:v>1469545</c:v>
                </c:pt>
                <c:pt idx="6">
                  <c:v>1491744</c:v>
                </c:pt>
                <c:pt idx="7">
                  <c:v>1458915</c:v>
                </c:pt>
                <c:pt idx="8">
                  <c:v>1473474</c:v>
                </c:pt>
                <c:pt idx="9">
                  <c:v>1477378</c:v>
                </c:pt>
              </c:numCache>
            </c:numRef>
          </c:val>
          <c:extLst>
            <c:ext xmlns:c16="http://schemas.microsoft.com/office/drawing/2014/chart" uri="{C3380CC4-5D6E-409C-BE32-E72D297353CC}">
              <c16:uniqueId val="{00000000-C5B1-4A01-9260-B9CB759E96CE}"/>
            </c:ext>
          </c:extLst>
        </c:ser>
        <c:ser>
          <c:idx val="2"/>
          <c:order val="2"/>
          <c:tx>
            <c:strRef>
              <c:f>Sheet1!$D$1</c:f>
              <c:strCache>
                <c:ptCount val="1"/>
                <c:pt idx="0">
                  <c:v>उत्पादन (मे.टन)</c:v>
                </c:pt>
              </c:strCache>
            </c:strRef>
          </c:tx>
          <c:spPr>
            <a:solidFill>
              <a:schemeClr val="accent3"/>
            </a:solidFill>
            <a:ln>
              <a:noFill/>
            </a:ln>
            <a:effectLst/>
          </c:spPr>
          <c:invertIfNegative val="0"/>
          <c:cat>
            <c:strRef>
              <c:f>Sheet1!$A$2:$A$11</c:f>
              <c:strCache>
                <c:ptCount val="10"/>
                <c:pt idx="0">
                  <c:v>२०६९/७० </c:v>
                </c:pt>
                <c:pt idx="1">
                  <c:v>२०७०/७१ </c:v>
                </c:pt>
                <c:pt idx="2">
                  <c:v>२०७१/७२  </c:v>
                </c:pt>
                <c:pt idx="3">
                  <c:v>२०७२/७३  </c:v>
                </c:pt>
                <c:pt idx="4">
                  <c:v>२०७३/७४ </c:v>
                </c:pt>
                <c:pt idx="5">
                  <c:v>२०७४/७५ </c:v>
                </c:pt>
                <c:pt idx="6">
                  <c:v>२०७५/७६ </c:v>
                </c:pt>
                <c:pt idx="7">
                  <c:v>२०७६/७७ </c:v>
                </c:pt>
                <c:pt idx="8">
                  <c:v>२०७७/७८ </c:v>
                </c:pt>
                <c:pt idx="9">
                  <c:v>२०७८/७९ </c:v>
                </c:pt>
              </c:strCache>
            </c:strRef>
          </c:cat>
          <c:val>
            <c:numRef>
              <c:f>Sheet1!$D$2:$D$11</c:f>
              <c:numCache>
                <c:formatCode>[$-4000439]0</c:formatCode>
                <c:ptCount val="10"/>
                <c:pt idx="0">
                  <c:v>4504503</c:v>
                </c:pt>
                <c:pt idx="1">
                  <c:v>5047047</c:v>
                </c:pt>
                <c:pt idx="2">
                  <c:v>4788612</c:v>
                </c:pt>
                <c:pt idx="3">
                  <c:v>4299079</c:v>
                </c:pt>
                <c:pt idx="4">
                  <c:v>5230327</c:v>
                </c:pt>
                <c:pt idx="5">
                  <c:v>5151925</c:v>
                </c:pt>
                <c:pt idx="6">
                  <c:v>5610011</c:v>
                </c:pt>
                <c:pt idx="7">
                  <c:v>5550878</c:v>
                </c:pt>
                <c:pt idx="8">
                  <c:v>5621710</c:v>
                </c:pt>
                <c:pt idx="9">
                  <c:v>5130625</c:v>
                </c:pt>
              </c:numCache>
            </c:numRef>
          </c:val>
          <c:extLst>
            <c:ext xmlns:c16="http://schemas.microsoft.com/office/drawing/2014/chart" uri="{C3380CC4-5D6E-409C-BE32-E72D297353CC}">
              <c16:uniqueId val="{00000001-C5B1-4A01-9260-B9CB759E96CE}"/>
            </c:ext>
          </c:extLst>
        </c:ser>
        <c:dLbls>
          <c:showLegendKey val="0"/>
          <c:showVal val="0"/>
          <c:showCatName val="0"/>
          <c:showSerName val="0"/>
          <c:showPercent val="0"/>
          <c:showBubbleSize val="0"/>
        </c:dLbls>
        <c:gapWidth val="219"/>
        <c:axId val="527420336"/>
        <c:axId val="527419376"/>
      </c:barChart>
      <c:lineChart>
        <c:grouping val="standard"/>
        <c:varyColors val="0"/>
        <c:ser>
          <c:idx val="0"/>
          <c:order val="0"/>
          <c:tx>
            <c:strRef>
              <c:f>Sheet1!$B$1</c:f>
              <c:strCache>
                <c:ptCount val="1"/>
                <c:pt idx="0">
                  <c:v>उत्पादकत्व (मे.टन / हें) </c:v>
                </c:pt>
              </c:strCache>
            </c:strRef>
          </c:tx>
          <c:spPr>
            <a:ln w="28575" cap="rnd">
              <a:solidFill>
                <a:schemeClr val="accent1"/>
              </a:solidFill>
              <a:round/>
            </a:ln>
            <a:effectLst/>
          </c:spPr>
          <c:marker>
            <c:symbol val="none"/>
          </c:marker>
          <c:cat>
            <c:strRef>
              <c:f>Sheet1!$A$2:$A$11</c:f>
              <c:strCache>
                <c:ptCount val="10"/>
                <c:pt idx="0">
                  <c:v>२०६९/७० </c:v>
                </c:pt>
                <c:pt idx="1">
                  <c:v>२०७०/७१ </c:v>
                </c:pt>
                <c:pt idx="2">
                  <c:v>२०७१/७२  </c:v>
                </c:pt>
                <c:pt idx="3">
                  <c:v>२०७२/७३  </c:v>
                </c:pt>
                <c:pt idx="4">
                  <c:v>२०७३/७४ </c:v>
                </c:pt>
                <c:pt idx="5">
                  <c:v>२०७४/७५ </c:v>
                </c:pt>
                <c:pt idx="6">
                  <c:v>२०७५/७६ </c:v>
                </c:pt>
                <c:pt idx="7">
                  <c:v>२०७६/७७ </c:v>
                </c:pt>
                <c:pt idx="8">
                  <c:v>२०७७/७८ </c:v>
                </c:pt>
                <c:pt idx="9">
                  <c:v>२०७८/७९ </c:v>
                </c:pt>
              </c:strCache>
            </c:strRef>
          </c:cat>
          <c:val>
            <c:numRef>
              <c:f>Sheet1!$B$2:$B$11</c:f>
              <c:numCache>
                <c:formatCode>[$-4000439]0.##</c:formatCode>
                <c:ptCount val="10"/>
                <c:pt idx="0">
                  <c:v>3.17</c:v>
                </c:pt>
                <c:pt idx="1">
                  <c:v>3.39</c:v>
                </c:pt>
                <c:pt idx="2">
                  <c:v>3.36</c:v>
                </c:pt>
                <c:pt idx="3">
                  <c:v>3.15</c:v>
                </c:pt>
                <c:pt idx="4">
                  <c:v>3.37</c:v>
                </c:pt>
                <c:pt idx="5">
                  <c:v>3.51</c:v>
                </c:pt>
                <c:pt idx="6">
                  <c:v>3.76</c:v>
                </c:pt>
                <c:pt idx="7" formatCode="[$-4000439]0.#">
                  <c:v>3.8</c:v>
                </c:pt>
                <c:pt idx="8">
                  <c:v>3.82</c:v>
                </c:pt>
                <c:pt idx="9">
                  <c:v>3.47</c:v>
                </c:pt>
              </c:numCache>
            </c:numRef>
          </c:val>
          <c:smooth val="0"/>
          <c:extLst>
            <c:ext xmlns:c16="http://schemas.microsoft.com/office/drawing/2014/chart" uri="{C3380CC4-5D6E-409C-BE32-E72D297353CC}">
              <c16:uniqueId val="{00000002-C5B1-4A01-9260-B9CB759E96CE}"/>
            </c:ext>
          </c:extLst>
        </c:ser>
        <c:dLbls>
          <c:showLegendKey val="0"/>
          <c:showVal val="0"/>
          <c:showCatName val="0"/>
          <c:showSerName val="0"/>
          <c:showPercent val="0"/>
          <c:showBubbleSize val="0"/>
        </c:dLbls>
        <c:marker val="1"/>
        <c:smooth val="0"/>
        <c:axId val="527413136"/>
        <c:axId val="527409776"/>
      </c:lineChart>
      <c:catAx>
        <c:axId val="52742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419376"/>
        <c:crosses val="autoZero"/>
        <c:auto val="1"/>
        <c:lblAlgn val="ctr"/>
        <c:lblOffset val="100"/>
        <c:noMultiLvlLbl val="0"/>
      </c:catAx>
      <c:valAx>
        <c:axId val="527419376"/>
        <c:scaling>
          <c:orientation val="minMax"/>
        </c:scaling>
        <c:delete val="0"/>
        <c:axPos val="l"/>
        <c:majorGridlines>
          <c:spPr>
            <a:ln w="9525" cap="flat" cmpd="sng" algn="ctr">
              <a:solidFill>
                <a:schemeClr val="tx1">
                  <a:lumMod val="15000"/>
                  <a:lumOff val="85000"/>
                </a:schemeClr>
              </a:solidFill>
              <a:round/>
            </a:ln>
            <a:effectLst/>
          </c:spPr>
        </c:majorGridlines>
        <c:numFmt formatCode="[$-4000439]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420336"/>
        <c:crosses val="autoZero"/>
        <c:crossBetween val="between"/>
      </c:valAx>
      <c:valAx>
        <c:axId val="527409776"/>
        <c:scaling>
          <c:orientation val="minMax"/>
        </c:scaling>
        <c:delete val="0"/>
        <c:axPos val="r"/>
        <c:numFmt formatCode="[$-4000439]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413136"/>
        <c:crosses val="max"/>
        <c:crossBetween val="between"/>
      </c:valAx>
      <c:catAx>
        <c:axId val="527413136"/>
        <c:scaling>
          <c:orientation val="minMax"/>
        </c:scaling>
        <c:delete val="1"/>
        <c:axPos val="b"/>
        <c:numFmt formatCode="General" sourceLinked="1"/>
        <c:majorTickMark val="out"/>
        <c:minorTickMark val="none"/>
        <c:tickLblPos val="nextTo"/>
        <c:crossAx val="527409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e-NP" dirty="0"/>
              <a:t>चैते धान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Sheet1!$K$2</c:f>
              <c:strCache>
                <c:ptCount val="1"/>
                <c:pt idx="0">
                  <c:v>क्षेत्रफल</c:v>
                </c:pt>
              </c:strCache>
            </c:strRef>
          </c:tx>
          <c:spPr>
            <a:solidFill>
              <a:schemeClr val="accent1"/>
            </a:solidFill>
            <a:ln>
              <a:noFill/>
            </a:ln>
            <a:effectLst/>
          </c:spPr>
          <c:invertIfNegative val="0"/>
          <c:cat>
            <c:strRef>
              <c:f>Sheet1!$J$3:$J$6</c:f>
              <c:strCache>
                <c:ptCount val="4"/>
                <c:pt idx="0">
                  <c:v>2075/76</c:v>
                </c:pt>
                <c:pt idx="1">
                  <c:v>2076/77</c:v>
                </c:pt>
                <c:pt idx="2">
                  <c:v>2077/78</c:v>
                </c:pt>
                <c:pt idx="3">
                  <c:v>2078/79</c:v>
                </c:pt>
              </c:strCache>
            </c:strRef>
          </c:cat>
          <c:val>
            <c:numRef>
              <c:f>Sheet1!$K$3:$K$6</c:f>
              <c:numCache>
                <c:formatCode>[$-4000439]0</c:formatCode>
                <c:ptCount val="4"/>
                <c:pt idx="0">
                  <c:v>20100</c:v>
                </c:pt>
                <c:pt idx="1">
                  <c:v>17404</c:v>
                </c:pt>
                <c:pt idx="2">
                  <c:v>19278</c:v>
                </c:pt>
                <c:pt idx="3">
                  <c:v>19825</c:v>
                </c:pt>
              </c:numCache>
            </c:numRef>
          </c:val>
          <c:extLst>
            <c:ext xmlns:c16="http://schemas.microsoft.com/office/drawing/2014/chart" uri="{C3380CC4-5D6E-409C-BE32-E72D297353CC}">
              <c16:uniqueId val="{00000000-B406-4F20-BD86-3403D6E65CFD}"/>
            </c:ext>
          </c:extLst>
        </c:ser>
        <c:ser>
          <c:idx val="1"/>
          <c:order val="1"/>
          <c:tx>
            <c:strRef>
              <c:f>Sheet1!$L$2</c:f>
              <c:strCache>
                <c:ptCount val="1"/>
                <c:pt idx="0">
                  <c:v>उत्पादन</c:v>
                </c:pt>
              </c:strCache>
            </c:strRef>
          </c:tx>
          <c:spPr>
            <a:solidFill>
              <a:schemeClr val="accent2"/>
            </a:solidFill>
            <a:ln>
              <a:noFill/>
            </a:ln>
            <a:effectLst/>
          </c:spPr>
          <c:invertIfNegative val="0"/>
          <c:cat>
            <c:strRef>
              <c:f>Sheet1!$J$3:$J$6</c:f>
              <c:strCache>
                <c:ptCount val="4"/>
                <c:pt idx="0">
                  <c:v>2075/76</c:v>
                </c:pt>
                <c:pt idx="1">
                  <c:v>2076/77</c:v>
                </c:pt>
                <c:pt idx="2">
                  <c:v>2077/78</c:v>
                </c:pt>
                <c:pt idx="3">
                  <c:v>2078/79</c:v>
                </c:pt>
              </c:strCache>
            </c:strRef>
          </c:cat>
          <c:val>
            <c:numRef>
              <c:f>Sheet1!$L$3:$L$6</c:f>
              <c:numCache>
                <c:formatCode>[$-4000439]0</c:formatCode>
                <c:ptCount val="4"/>
                <c:pt idx="0">
                  <c:v>90752</c:v>
                </c:pt>
                <c:pt idx="1">
                  <c:v>89679</c:v>
                </c:pt>
                <c:pt idx="2">
                  <c:v>92255</c:v>
                </c:pt>
                <c:pt idx="3">
                  <c:v>103096</c:v>
                </c:pt>
              </c:numCache>
            </c:numRef>
          </c:val>
          <c:extLst>
            <c:ext xmlns:c16="http://schemas.microsoft.com/office/drawing/2014/chart" uri="{C3380CC4-5D6E-409C-BE32-E72D297353CC}">
              <c16:uniqueId val="{00000001-B406-4F20-BD86-3403D6E65CFD}"/>
            </c:ext>
          </c:extLst>
        </c:ser>
        <c:dLbls>
          <c:showLegendKey val="0"/>
          <c:showVal val="0"/>
          <c:showCatName val="0"/>
          <c:showSerName val="0"/>
          <c:showPercent val="0"/>
          <c:showBubbleSize val="0"/>
        </c:dLbls>
        <c:gapWidth val="219"/>
        <c:overlap val="-27"/>
        <c:axId val="879412192"/>
        <c:axId val="879408952"/>
      </c:barChart>
      <c:lineChart>
        <c:grouping val="standard"/>
        <c:varyColors val="0"/>
        <c:ser>
          <c:idx val="2"/>
          <c:order val="2"/>
          <c:tx>
            <c:strRef>
              <c:f>Sheet1!$M$2</c:f>
              <c:strCache>
                <c:ptCount val="1"/>
                <c:pt idx="0">
                  <c:v>उत्पादकत्व</c:v>
                </c:pt>
              </c:strCache>
            </c:strRef>
          </c:tx>
          <c:spPr>
            <a:ln w="28575" cap="rnd">
              <a:solidFill>
                <a:schemeClr val="accent3"/>
              </a:solidFill>
              <a:round/>
            </a:ln>
            <a:effectLst/>
          </c:spPr>
          <c:marker>
            <c:symbol val="none"/>
          </c:marker>
          <c:cat>
            <c:strRef>
              <c:f>Sheet1!$J$3:$J$6</c:f>
              <c:strCache>
                <c:ptCount val="4"/>
                <c:pt idx="0">
                  <c:v>2075/76</c:v>
                </c:pt>
                <c:pt idx="1">
                  <c:v>2076/77</c:v>
                </c:pt>
                <c:pt idx="2">
                  <c:v>2077/78</c:v>
                </c:pt>
                <c:pt idx="3">
                  <c:v>2078/79</c:v>
                </c:pt>
              </c:strCache>
            </c:strRef>
          </c:cat>
          <c:val>
            <c:numRef>
              <c:f>Sheet1!$M$3:$M$6</c:f>
              <c:numCache>
                <c:formatCode>[$-4000439]0.##</c:formatCode>
                <c:ptCount val="4"/>
                <c:pt idx="0">
                  <c:v>4.5199999999999996</c:v>
                </c:pt>
                <c:pt idx="1">
                  <c:v>5.12</c:v>
                </c:pt>
                <c:pt idx="2">
                  <c:v>4.79</c:v>
                </c:pt>
                <c:pt idx="3">
                  <c:v>5.2</c:v>
                </c:pt>
              </c:numCache>
            </c:numRef>
          </c:val>
          <c:smooth val="0"/>
          <c:extLst>
            <c:ext xmlns:c16="http://schemas.microsoft.com/office/drawing/2014/chart" uri="{C3380CC4-5D6E-409C-BE32-E72D297353CC}">
              <c16:uniqueId val="{00000002-B406-4F20-BD86-3403D6E65CFD}"/>
            </c:ext>
          </c:extLst>
        </c:ser>
        <c:dLbls>
          <c:showLegendKey val="0"/>
          <c:showVal val="0"/>
          <c:showCatName val="0"/>
          <c:showSerName val="0"/>
          <c:showPercent val="0"/>
          <c:showBubbleSize val="0"/>
        </c:dLbls>
        <c:marker val="1"/>
        <c:smooth val="0"/>
        <c:axId val="922009320"/>
        <c:axId val="922010040"/>
      </c:lineChart>
      <c:catAx>
        <c:axId val="87941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408952"/>
        <c:crosses val="autoZero"/>
        <c:auto val="1"/>
        <c:lblAlgn val="ctr"/>
        <c:lblOffset val="100"/>
        <c:noMultiLvlLbl val="0"/>
      </c:catAx>
      <c:valAx>
        <c:axId val="879408952"/>
        <c:scaling>
          <c:orientation val="minMax"/>
        </c:scaling>
        <c:delete val="0"/>
        <c:axPos val="l"/>
        <c:numFmt formatCode="[$-4000439]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412192"/>
        <c:crosses val="autoZero"/>
        <c:crossBetween val="between"/>
      </c:valAx>
      <c:valAx>
        <c:axId val="922010040"/>
        <c:scaling>
          <c:orientation val="minMax"/>
        </c:scaling>
        <c:delete val="0"/>
        <c:axPos val="r"/>
        <c:numFmt formatCode="[$-4000439]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2009320"/>
        <c:crosses val="max"/>
        <c:crossBetween val="between"/>
      </c:valAx>
      <c:catAx>
        <c:axId val="922009320"/>
        <c:scaling>
          <c:orientation val="minMax"/>
        </c:scaling>
        <c:delete val="1"/>
        <c:axPos val="b"/>
        <c:numFmt formatCode="General" sourceLinked="1"/>
        <c:majorTickMark val="out"/>
        <c:minorTickMark val="none"/>
        <c:tickLblPos val="nextTo"/>
        <c:crossAx val="922010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e-NP"/>
              <a:t>वर्खे धान</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क्षेत्रफल</c:v>
                </c:pt>
              </c:strCache>
            </c:strRef>
          </c:tx>
          <c:spPr>
            <a:solidFill>
              <a:schemeClr val="accent1"/>
            </a:solidFill>
            <a:ln>
              <a:noFill/>
            </a:ln>
            <a:effectLst/>
          </c:spPr>
          <c:invertIfNegative val="0"/>
          <c:cat>
            <c:strRef>
              <c:f>Sheet1!$B$3:$B$6</c:f>
              <c:strCache>
                <c:ptCount val="4"/>
                <c:pt idx="0">
                  <c:v>2075/76</c:v>
                </c:pt>
                <c:pt idx="1">
                  <c:v>2076/77</c:v>
                </c:pt>
                <c:pt idx="2">
                  <c:v>2077/78</c:v>
                </c:pt>
                <c:pt idx="3">
                  <c:v>2078/79</c:v>
                </c:pt>
              </c:strCache>
            </c:strRef>
          </c:cat>
          <c:val>
            <c:numRef>
              <c:f>Sheet1!$C$3:$C$6</c:f>
              <c:numCache>
                <c:formatCode>[$-4000439]0</c:formatCode>
                <c:ptCount val="4"/>
                <c:pt idx="0">
                  <c:v>67700</c:v>
                </c:pt>
                <c:pt idx="1">
                  <c:v>67471</c:v>
                </c:pt>
                <c:pt idx="2">
                  <c:v>47086</c:v>
                </c:pt>
                <c:pt idx="3">
                  <c:v>73090</c:v>
                </c:pt>
              </c:numCache>
            </c:numRef>
          </c:val>
          <c:extLst>
            <c:ext xmlns:c16="http://schemas.microsoft.com/office/drawing/2014/chart" uri="{C3380CC4-5D6E-409C-BE32-E72D297353CC}">
              <c16:uniqueId val="{00000000-EEB0-44BB-9626-6F7B20D87B0F}"/>
            </c:ext>
          </c:extLst>
        </c:ser>
        <c:ser>
          <c:idx val="1"/>
          <c:order val="1"/>
          <c:tx>
            <c:strRef>
              <c:f>Sheet1!$D$2</c:f>
              <c:strCache>
                <c:ptCount val="1"/>
                <c:pt idx="0">
                  <c:v>उत्पादन</c:v>
                </c:pt>
              </c:strCache>
            </c:strRef>
          </c:tx>
          <c:spPr>
            <a:solidFill>
              <a:schemeClr val="accent2"/>
            </a:solidFill>
            <a:ln>
              <a:noFill/>
            </a:ln>
            <a:effectLst/>
          </c:spPr>
          <c:invertIfNegative val="0"/>
          <c:cat>
            <c:strRef>
              <c:f>Sheet1!$B$3:$B$6</c:f>
              <c:strCache>
                <c:ptCount val="4"/>
                <c:pt idx="0">
                  <c:v>2075/76</c:v>
                </c:pt>
                <c:pt idx="1">
                  <c:v>2076/77</c:v>
                </c:pt>
                <c:pt idx="2">
                  <c:v>2077/78</c:v>
                </c:pt>
                <c:pt idx="3">
                  <c:v>2078/79</c:v>
                </c:pt>
              </c:strCache>
            </c:strRef>
          </c:cat>
          <c:val>
            <c:numRef>
              <c:f>Sheet1!$D$3:$D$6</c:f>
              <c:numCache>
                <c:formatCode>[$-4000439]0</c:formatCode>
                <c:ptCount val="4"/>
                <c:pt idx="0">
                  <c:v>272741</c:v>
                </c:pt>
                <c:pt idx="1">
                  <c:v>284053</c:v>
                </c:pt>
                <c:pt idx="2">
                  <c:v>311902</c:v>
                </c:pt>
                <c:pt idx="3">
                  <c:v>303648</c:v>
                </c:pt>
              </c:numCache>
            </c:numRef>
          </c:val>
          <c:extLst>
            <c:ext xmlns:c16="http://schemas.microsoft.com/office/drawing/2014/chart" uri="{C3380CC4-5D6E-409C-BE32-E72D297353CC}">
              <c16:uniqueId val="{00000001-EEB0-44BB-9626-6F7B20D87B0F}"/>
            </c:ext>
          </c:extLst>
        </c:ser>
        <c:dLbls>
          <c:showLegendKey val="0"/>
          <c:showVal val="0"/>
          <c:showCatName val="0"/>
          <c:showSerName val="0"/>
          <c:showPercent val="0"/>
          <c:showBubbleSize val="0"/>
        </c:dLbls>
        <c:gapWidth val="219"/>
        <c:overlap val="-27"/>
        <c:axId val="924212456"/>
        <c:axId val="924213176"/>
      </c:barChart>
      <c:lineChart>
        <c:grouping val="standard"/>
        <c:varyColors val="0"/>
        <c:ser>
          <c:idx val="2"/>
          <c:order val="2"/>
          <c:tx>
            <c:strRef>
              <c:f>Sheet1!$E$2</c:f>
              <c:strCache>
                <c:ptCount val="1"/>
                <c:pt idx="0">
                  <c:v>उत्पादकत्व</c:v>
                </c:pt>
              </c:strCache>
            </c:strRef>
          </c:tx>
          <c:spPr>
            <a:ln w="28575" cap="rnd">
              <a:solidFill>
                <a:schemeClr val="accent3"/>
              </a:solidFill>
              <a:round/>
            </a:ln>
            <a:effectLst/>
          </c:spPr>
          <c:marker>
            <c:symbol val="none"/>
          </c:marker>
          <c:cat>
            <c:strRef>
              <c:f>Sheet1!$B$3:$B$6</c:f>
              <c:strCache>
                <c:ptCount val="4"/>
                <c:pt idx="0">
                  <c:v>2075/76</c:v>
                </c:pt>
                <c:pt idx="1">
                  <c:v>2076/77</c:v>
                </c:pt>
                <c:pt idx="2">
                  <c:v>2077/78</c:v>
                </c:pt>
                <c:pt idx="3">
                  <c:v>2078/79</c:v>
                </c:pt>
              </c:strCache>
            </c:strRef>
          </c:cat>
          <c:val>
            <c:numRef>
              <c:f>Sheet1!$E$3:$E$6</c:f>
              <c:numCache>
                <c:formatCode>[$-4000439]0.##</c:formatCode>
                <c:ptCount val="4"/>
                <c:pt idx="0">
                  <c:v>4.03</c:v>
                </c:pt>
                <c:pt idx="1">
                  <c:v>4.21</c:v>
                </c:pt>
                <c:pt idx="2">
                  <c:v>4.21</c:v>
                </c:pt>
                <c:pt idx="3">
                  <c:v>4.1500000000000004</c:v>
                </c:pt>
              </c:numCache>
            </c:numRef>
          </c:val>
          <c:smooth val="0"/>
          <c:extLst>
            <c:ext xmlns:c16="http://schemas.microsoft.com/office/drawing/2014/chart" uri="{C3380CC4-5D6E-409C-BE32-E72D297353CC}">
              <c16:uniqueId val="{00000002-EEB0-44BB-9626-6F7B20D87B0F}"/>
            </c:ext>
          </c:extLst>
        </c:ser>
        <c:dLbls>
          <c:showLegendKey val="0"/>
          <c:showVal val="0"/>
          <c:showCatName val="0"/>
          <c:showSerName val="0"/>
          <c:showPercent val="0"/>
          <c:showBubbleSize val="0"/>
        </c:dLbls>
        <c:marker val="1"/>
        <c:smooth val="0"/>
        <c:axId val="873149328"/>
        <c:axId val="873148968"/>
      </c:lineChart>
      <c:catAx>
        <c:axId val="92421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213176"/>
        <c:crosses val="autoZero"/>
        <c:auto val="1"/>
        <c:lblAlgn val="ctr"/>
        <c:lblOffset val="100"/>
        <c:noMultiLvlLbl val="0"/>
      </c:catAx>
      <c:valAx>
        <c:axId val="924213176"/>
        <c:scaling>
          <c:orientation val="minMax"/>
        </c:scaling>
        <c:delete val="0"/>
        <c:axPos val="l"/>
        <c:numFmt formatCode="[$-4000439]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4212456"/>
        <c:crosses val="autoZero"/>
        <c:crossBetween val="between"/>
      </c:valAx>
      <c:valAx>
        <c:axId val="873148968"/>
        <c:scaling>
          <c:orientation val="minMax"/>
        </c:scaling>
        <c:delete val="0"/>
        <c:axPos val="r"/>
        <c:numFmt formatCode="[$-4000439]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3149328"/>
        <c:crosses val="max"/>
        <c:crossBetween val="between"/>
      </c:valAx>
      <c:catAx>
        <c:axId val="873149328"/>
        <c:scaling>
          <c:orientation val="minMax"/>
        </c:scaling>
        <c:delete val="1"/>
        <c:axPos val="b"/>
        <c:numFmt formatCode="General" sourceLinked="1"/>
        <c:majorTickMark val="none"/>
        <c:minorTickMark val="none"/>
        <c:tickLblPos val="nextTo"/>
        <c:crossAx val="873148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e-NP" b="1" baseline="0" dirty="0">
                <a:cs typeface="Kalimati" panose="00000400000000000000" pitchFamily="2"/>
              </a:rPr>
              <a:t>कुल उत्पादन </a:t>
            </a:r>
            <a:r>
              <a:rPr lang="en-IN" b="1" baseline="0" dirty="0">
                <a:cs typeface="Kalimati" panose="00000400000000000000" pitchFamily="2"/>
              </a:rPr>
              <a:t>        </a:t>
            </a:r>
            <a:r>
              <a:rPr lang="en-IN" b="1" baseline="0" dirty="0"/>
              <a:t>         </a:t>
            </a:r>
            <a:endParaRPr lang="en-IN"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Sheet1!$D$9</c:f>
              <c:strCache>
                <c:ptCount val="1"/>
                <c:pt idx="0">
                  <c:v>क्षेत्रफल</c:v>
                </c:pt>
              </c:strCache>
            </c:strRef>
          </c:tx>
          <c:spPr>
            <a:solidFill>
              <a:schemeClr val="accent1"/>
            </a:solidFill>
            <a:ln>
              <a:noFill/>
            </a:ln>
            <a:effectLst/>
          </c:spPr>
          <c:invertIfNegative val="0"/>
          <c:cat>
            <c:strRef>
              <c:f>Sheet1!$C$10:$C$14</c:f>
              <c:strCache>
                <c:ptCount val="5"/>
                <c:pt idx="0">
                  <c:v>207४\7५</c:v>
                </c:pt>
                <c:pt idx="1">
                  <c:v>2075\76</c:v>
                </c:pt>
                <c:pt idx="2">
                  <c:v>2076\77</c:v>
                </c:pt>
                <c:pt idx="3">
                  <c:v>2077\78</c:v>
                </c:pt>
                <c:pt idx="4">
                  <c:v>2078\79</c:v>
                </c:pt>
              </c:strCache>
            </c:strRef>
          </c:cat>
          <c:val>
            <c:numRef>
              <c:f>Sheet1!$D$10:$D$14</c:f>
              <c:numCache>
                <c:formatCode>[$-4000439]0</c:formatCode>
                <c:ptCount val="5"/>
                <c:pt idx="0">
                  <c:v>82826</c:v>
                </c:pt>
                <c:pt idx="1">
                  <c:v>87800</c:v>
                </c:pt>
                <c:pt idx="2">
                  <c:v>84875</c:v>
                </c:pt>
                <c:pt idx="3">
                  <c:v>93364</c:v>
                </c:pt>
                <c:pt idx="4">
                  <c:v>92915</c:v>
                </c:pt>
              </c:numCache>
            </c:numRef>
          </c:val>
          <c:extLst>
            <c:ext xmlns:c16="http://schemas.microsoft.com/office/drawing/2014/chart" uri="{C3380CC4-5D6E-409C-BE32-E72D297353CC}">
              <c16:uniqueId val="{00000000-C93C-4834-8177-CE3C78602FD8}"/>
            </c:ext>
          </c:extLst>
        </c:ser>
        <c:ser>
          <c:idx val="1"/>
          <c:order val="1"/>
          <c:tx>
            <c:strRef>
              <c:f>Sheet1!$E$9</c:f>
              <c:strCache>
                <c:ptCount val="1"/>
                <c:pt idx="0">
                  <c:v>उत्पादन</c:v>
                </c:pt>
              </c:strCache>
            </c:strRef>
          </c:tx>
          <c:spPr>
            <a:solidFill>
              <a:schemeClr val="accent2"/>
            </a:solidFill>
            <a:ln>
              <a:noFill/>
            </a:ln>
            <a:effectLst/>
          </c:spPr>
          <c:invertIfNegative val="0"/>
          <c:cat>
            <c:strRef>
              <c:f>Sheet1!$C$10:$C$14</c:f>
              <c:strCache>
                <c:ptCount val="5"/>
                <c:pt idx="0">
                  <c:v>207४\7५</c:v>
                </c:pt>
                <c:pt idx="1">
                  <c:v>2075\76</c:v>
                </c:pt>
                <c:pt idx="2">
                  <c:v>2076\77</c:v>
                </c:pt>
                <c:pt idx="3">
                  <c:v>2077\78</c:v>
                </c:pt>
                <c:pt idx="4">
                  <c:v>2078\79</c:v>
                </c:pt>
              </c:strCache>
            </c:strRef>
          </c:cat>
          <c:val>
            <c:numRef>
              <c:f>Sheet1!$E$10:$E$14</c:f>
              <c:numCache>
                <c:formatCode>[$-4000439]0</c:formatCode>
                <c:ptCount val="5"/>
                <c:pt idx="0">
                  <c:v>332933</c:v>
                </c:pt>
                <c:pt idx="1">
                  <c:v>363492</c:v>
                </c:pt>
                <c:pt idx="2">
                  <c:v>373732</c:v>
                </c:pt>
                <c:pt idx="3">
                  <c:v>404157</c:v>
                </c:pt>
                <c:pt idx="4">
                  <c:v>406738</c:v>
                </c:pt>
              </c:numCache>
            </c:numRef>
          </c:val>
          <c:extLst>
            <c:ext xmlns:c16="http://schemas.microsoft.com/office/drawing/2014/chart" uri="{C3380CC4-5D6E-409C-BE32-E72D297353CC}">
              <c16:uniqueId val="{00000001-C93C-4834-8177-CE3C78602FD8}"/>
            </c:ext>
          </c:extLst>
        </c:ser>
        <c:dLbls>
          <c:showLegendKey val="0"/>
          <c:showVal val="0"/>
          <c:showCatName val="0"/>
          <c:showSerName val="0"/>
          <c:showPercent val="0"/>
          <c:showBubbleSize val="0"/>
        </c:dLbls>
        <c:gapWidth val="219"/>
        <c:overlap val="-27"/>
        <c:axId val="812181320"/>
        <c:axId val="812181680"/>
      </c:barChart>
      <c:lineChart>
        <c:grouping val="standard"/>
        <c:varyColors val="0"/>
        <c:ser>
          <c:idx val="2"/>
          <c:order val="2"/>
          <c:tx>
            <c:strRef>
              <c:f>Sheet1!$F$9</c:f>
              <c:strCache>
                <c:ptCount val="1"/>
                <c:pt idx="0">
                  <c:v>उत्पादकत्व</c:v>
                </c:pt>
              </c:strCache>
            </c:strRef>
          </c:tx>
          <c:spPr>
            <a:ln w="28575" cap="rnd">
              <a:solidFill>
                <a:schemeClr val="accent3"/>
              </a:solidFill>
              <a:round/>
            </a:ln>
            <a:effectLst/>
          </c:spPr>
          <c:marker>
            <c:symbol val="none"/>
          </c:marker>
          <c:cat>
            <c:strRef>
              <c:f>Sheet1!$C$10:$C$14</c:f>
              <c:strCache>
                <c:ptCount val="5"/>
                <c:pt idx="0">
                  <c:v>207४\7५</c:v>
                </c:pt>
                <c:pt idx="1">
                  <c:v>2075\76</c:v>
                </c:pt>
                <c:pt idx="2">
                  <c:v>2076\77</c:v>
                </c:pt>
                <c:pt idx="3">
                  <c:v>2077\78</c:v>
                </c:pt>
                <c:pt idx="4">
                  <c:v>2078\79</c:v>
                </c:pt>
              </c:strCache>
            </c:strRef>
          </c:cat>
          <c:val>
            <c:numRef>
              <c:f>Sheet1!$F$10:$F$14</c:f>
              <c:numCache>
                <c:formatCode>[$-4000439]0.##</c:formatCode>
                <c:ptCount val="5"/>
                <c:pt idx="0">
                  <c:v>4.0199999999999996</c:v>
                </c:pt>
                <c:pt idx="1">
                  <c:v>4.1399999999999997</c:v>
                </c:pt>
                <c:pt idx="2">
                  <c:v>4.4000000000000004</c:v>
                </c:pt>
                <c:pt idx="3">
                  <c:v>4.33</c:v>
                </c:pt>
                <c:pt idx="4">
                  <c:v>4.38</c:v>
                </c:pt>
              </c:numCache>
            </c:numRef>
          </c:val>
          <c:smooth val="0"/>
          <c:extLst>
            <c:ext xmlns:c16="http://schemas.microsoft.com/office/drawing/2014/chart" uri="{C3380CC4-5D6E-409C-BE32-E72D297353CC}">
              <c16:uniqueId val="{00000002-C93C-4834-8177-CE3C78602FD8}"/>
            </c:ext>
          </c:extLst>
        </c:ser>
        <c:dLbls>
          <c:showLegendKey val="0"/>
          <c:showVal val="0"/>
          <c:showCatName val="0"/>
          <c:showSerName val="0"/>
          <c:showPercent val="0"/>
          <c:showBubbleSize val="0"/>
        </c:dLbls>
        <c:marker val="1"/>
        <c:smooth val="0"/>
        <c:axId val="493551528"/>
        <c:axId val="813746688"/>
      </c:lineChart>
      <c:catAx>
        <c:axId val="81218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181680"/>
        <c:crosses val="autoZero"/>
        <c:auto val="1"/>
        <c:lblAlgn val="ctr"/>
        <c:lblOffset val="100"/>
        <c:noMultiLvlLbl val="0"/>
      </c:catAx>
      <c:valAx>
        <c:axId val="812181680"/>
        <c:scaling>
          <c:orientation val="minMax"/>
        </c:scaling>
        <c:delete val="0"/>
        <c:axPos val="l"/>
        <c:majorGridlines>
          <c:spPr>
            <a:ln w="9525" cap="flat" cmpd="sng" algn="ctr">
              <a:solidFill>
                <a:schemeClr val="tx1">
                  <a:lumMod val="15000"/>
                  <a:lumOff val="85000"/>
                </a:schemeClr>
              </a:solidFill>
              <a:round/>
            </a:ln>
            <a:effectLst/>
          </c:spPr>
        </c:majorGridlines>
        <c:numFmt formatCode="[$-4000439]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181320"/>
        <c:crosses val="autoZero"/>
        <c:crossBetween val="between"/>
      </c:valAx>
      <c:valAx>
        <c:axId val="813746688"/>
        <c:scaling>
          <c:orientation val="minMax"/>
        </c:scaling>
        <c:delete val="0"/>
        <c:axPos val="r"/>
        <c:numFmt formatCode="[$-4000439]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551528"/>
        <c:crosses val="max"/>
        <c:crossBetween val="between"/>
      </c:valAx>
      <c:catAx>
        <c:axId val="493551528"/>
        <c:scaling>
          <c:orientation val="minMax"/>
        </c:scaling>
        <c:delete val="1"/>
        <c:axPos val="b"/>
        <c:numFmt formatCode="General" sourceLinked="1"/>
        <c:majorTickMark val="out"/>
        <c:minorTickMark val="none"/>
        <c:tickLblPos val="nextTo"/>
        <c:crossAx val="8137466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5392-469A-FB7E-6FB2-1A85BBB7A3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9E93F1C-6F96-9581-ECEC-7A3981A0D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5638B4C-27C6-56DA-D8AB-50BD4C0A829F}"/>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5" name="Footer Placeholder 4">
            <a:extLst>
              <a:ext uri="{FF2B5EF4-FFF2-40B4-BE49-F238E27FC236}">
                <a16:creationId xmlns:a16="http://schemas.microsoft.com/office/drawing/2014/main" id="{3C772993-6CFA-3ACA-720E-0AF65E6C74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26DE88-58A5-E54F-B8D2-F469F73D7FD5}"/>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98122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7A2B-33E9-EAF4-3BE1-3FD84E7B562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92F1DF-D419-196A-9656-364F0DC132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E501A8-7965-7ABB-547D-E07BAC78CA76}"/>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5" name="Footer Placeholder 4">
            <a:extLst>
              <a:ext uri="{FF2B5EF4-FFF2-40B4-BE49-F238E27FC236}">
                <a16:creationId xmlns:a16="http://schemas.microsoft.com/office/drawing/2014/main" id="{B2860B85-1EFF-BDBA-8E7D-107FA654D7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9EEC1E-581E-AD28-03CC-DAE1295B1BAC}"/>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2270956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16EC6-255D-64D7-D2A1-2B951EB3FA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076A10-EF14-5317-C58B-E77749B2CA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D0912D-D9B6-2E8C-31ED-DB138AC128BE}"/>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5" name="Footer Placeholder 4">
            <a:extLst>
              <a:ext uri="{FF2B5EF4-FFF2-40B4-BE49-F238E27FC236}">
                <a16:creationId xmlns:a16="http://schemas.microsoft.com/office/drawing/2014/main" id="{A4D6670A-D3E4-7A71-8A6D-758B83A88A2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0DFB6F-D052-E36E-FAB9-06656D94DCE5}"/>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237641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DA34-6E1F-191C-C8A4-704F9FA613E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51CC9E1-233D-BEBB-9698-E5B0F14118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76A460-27B2-90B8-0BA7-81B549E98905}"/>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5" name="Footer Placeholder 4">
            <a:extLst>
              <a:ext uri="{FF2B5EF4-FFF2-40B4-BE49-F238E27FC236}">
                <a16:creationId xmlns:a16="http://schemas.microsoft.com/office/drawing/2014/main" id="{74384E0B-E01C-D5DE-5AC4-A1E99C218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A76CFF-8730-DE57-FF5A-AB38FF5883BA}"/>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325738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4788-D036-F3B6-35A4-C539B09B2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501DCCA-D5B1-0DF1-62F2-C73A459F8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D2447-0572-04F9-35E0-318C4AF1475E}"/>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5" name="Footer Placeholder 4">
            <a:extLst>
              <a:ext uri="{FF2B5EF4-FFF2-40B4-BE49-F238E27FC236}">
                <a16:creationId xmlns:a16="http://schemas.microsoft.com/office/drawing/2014/main" id="{1427FCCF-B859-26AA-BA73-9FAFEE31F4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A5DD74-287D-EAB8-1332-BDA75B4AF955}"/>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340293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FF57-0FCD-2B7B-D1E5-A334B0D2CF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12C014-9935-B898-9DE0-1096917BCC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FACAB6F-87DF-00E1-E2CE-BD05A25ED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F6ADC78-EFC2-DC41-8CCE-603A0BFCC74E}"/>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6" name="Footer Placeholder 5">
            <a:extLst>
              <a:ext uri="{FF2B5EF4-FFF2-40B4-BE49-F238E27FC236}">
                <a16:creationId xmlns:a16="http://schemas.microsoft.com/office/drawing/2014/main" id="{2FCFD437-B272-27A3-88A7-ADCBFC9EE8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E97CC03-5D1E-85C4-9B2B-75BEEDBA79A4}"/>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164637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F219-92D5-A037-2BE7-C7A5E611E46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B20DA80-4FD3-D914-43DC-D7CF5FF87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EA1606-84E0-BDA2-A77D-CD71B7A2E2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1B7EAB1-1856-2ACA-4817-A051810A5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44E3AA-CDFC-4E12-47E1-918FD8948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ABFD7FA-3155-1CB0-61AA-4E8915E4BD1E}"/>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8" name="Footer Placeholder 7">
            <a:extLst>
              <a:ext uri="{FF2B5EF4-FFF2-40B4-BE49-F238E27FC236}">
                <a16:creationId xmlns:a16="http://schemas.microsoft.com/office/drawing/2014/main" id="{C2B192C2-99C8-6228-9C40-E1AAAF843A8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389073-D5F0-DA91-5E98-CC1074CFFD66}"/>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123267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03A5-850D-5A8F-0EAF-2CC2EEA4AD3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DF58B76-7BD2-374C-222E-15DC14B6FE49}"/>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4" name="Footer Placeholder 3">
            <a:extLst>
              <a:ext uri="{FF2B5EF4-FFF2-40B4-BE49-F238E27FC236}">
                <a16:creationId xmlns:a16="http://schemas.microsoft.com/office/drawing/2014/main" id="{2722161B-EE32-6418-7A28-70151467002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8478908-6C90-4681-0AF9-35ACF626CB9A}"/>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404874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5330E-69F7-A9E3-31B9-94B553F9CC27}"/>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3" name="Footer Placeholder 2">
            <a:extLst>
              <a:ext uri="{FF2B5EF4-FFF2-40B4-BE49-F238E27FC236}">
                <a16:creationId xmlns:a16="http://schemas.microsoft.com/office/drawing/2014/main" id="{70BF695C-5C4C-8551-2064-88108664471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6CCDE10-E885-FD97-7523-8109EF4235CC}"/>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363590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0400-D143-C190-5AFC-7045A42EB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9A11287-9915-A4A0-AEF0-5A395C38B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A3F993E-E3B5-D2E8-56E5-1B43283E1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72602-85E1-C5B6-5F64-12DDD39A15AD}"/>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6" name="Footer Placeholder 5">
            <a:extLst>
              <a:ext uri="{FF2B5EF4-FFF2-40B4-BE49-F238E27FC236}">
                <a16:creationId xmlns:a16="http://schemas.microsoft.com/office/drawing/2014/main" id="{FF640D64-5903-AD73-5566-9BDB14EE68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01FF189-FEA9-4597-1227-3C77B4B685C7}"/>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411531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AE68-ADF2-937B-294A-A1BDB869B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930EF92-C24A-83CC-D9D3-8819DB1F5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3A90C84-A7E2-0D3C-C424-35E6092F4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9A1DA-8B5C-61F0-9F59-BF73FC7C8DFD}"/>
              </a:ext>
            </a:extLst>
          </p:cNvPr>
          <p:cNvSpPr>
            <a:spLocks noGrp="1"/>
          </p:cNvSpPr>
          <p:nvPr>
            <p:ph type="dt" sz="half" idx="10"/>
          </p:nvPr>
        </p:nvSpPr>
        <p:spPr/>
        <p:txBody>
          <a:bodyPr/>
          <a:lstStyle/>
          <a:p>
            <a:fld id="{3E47DEE4-3CCD-4AEF-B150-3663185ED3A3}" type="datetimeFigureOut">
              <a:rPr lang="en-IN" smtClean="0"/>
              <a:t>16-09-2024</a:t>
            </a:fld>
            <a:endParaRPr lang="en-IN"/>
          </a:p>
        </p:txBody>
      </p:sp>
      <p:sp>
        <p:nvSpPr>
          <p:cNvPr id="6" name="Footer Placeholder 5">
            <a:extLst>
              <a:ext uri="{FF2B5EF4-FFF2-40B4-BE49-F238E27FC236}">
                <a16:creationId xmlns:a16="http://schemas.microsoft.com/office/drawing/2014/main" id="{325DDC16-B73B-F5D5-04A3-D5A57ED079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A3B2A9-47EA-3367-5AC1-EC0B4D7D7CDF}"/>
              </a:ext>
            </a:extLst>
          </p:cNvPr>
          <p:cNvSpPr>
            <a:spLocks noGrp="1"/>
          </p:cNvSpPr>
          <p:nvPr>
            <p:ph type="sldNum" sz="quarter" idx="12"/>
          </p:nvPr>
        </p:nvSpPr>
        <p:spPr/>
        <p:txBody>
          <a:bodyPr/>
          <a:lstStyle/>
          <a:p>
            <a:fld id="{E10AB63E-0170-4AA6-A4A5-62F062408BAA}" type="slidenum">
              <a:rPr lang="en-IN" smtClean="0"/>
              <a:t>‹#›</a:t>
            </a:fld>
            <a:endParaRPr lang="en-IN"/>
          </a:p>
        </p:txBody>
      </p:sp>
    </p:spTree>
    <p:extLst>
      <p:ext uri="{BB962C8B-B14F-4D97-AF65-F5344CB8AC3E}">
        <p14:creationId xmlns:p14="http://schemas.microsoft.com/office/powerpoint/2010/main" val="166302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0376E-7675-D324-7E91-8BD7A8C49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F66E984-10BE-804D-B45E-93453676F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9E2189-BA73-D381-9E98-F58D421D0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7DEE4-3CCD-4AEF-B150-3663185ED3A3}" type="datetimeFigureOut">
              <a:rPr lang="en-IN" smtClean="0"/>
              <a:t>16-09-2024</a:t>
            </a:fld>
            <a:endParaRPr lang="en-IN"/>
          </a:p>
        </p:txBody>
      </p:sp>
      <p:sp>
        <p:nvSpPr>
          <p:cNvPr id="5" name="Footer Placeholder 4">
            <a:extLst>
              <a:ext uri="{FF2B5EF4-FFF2-40B4-BE49-F238E27FC236}">
                <a16:creationId xmlns:a16="http://schemas.microsoft.com/office/drawing/2014/main" id="{E37C02A9-257C-7331-E3F7-90CC4F5CA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A4CFE1-48ED-FEF3-5A8B-722D5AC27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AB63E-0170-4AA6-A4A5-62F062408BAA}" type="slidenum">
              <a:rPr lang="en-IN" smtClean="0"/>
              <a:t>‹#›</a:t>
            </a:fld>
            <a:endParaRPr lang="en-IN"/>
          </a:p>
        </p:txBody>
      </p:sp>
    </p:spTree>
    <p:extLst>
      <p:ext uri="{BB962C8B-B14F-4D97-AF65-F5344CB8AC3E}">
        <p14:creationId xmlns:p14="http://schemas.microsoft.com/office/powerpoint/2010/main" val="62148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9608FA-ACB2-712A-74FD-0AF758159682}"/>
              </a:ext>
            </a:extLst>
          </p:cNvPr>
          <p:cNvSpPr txBox="1"/>
          <p:nvPr/>
        </p:nvSpPr>
        <p:spPr>
          <a:xfrm>
            <a:off x="369869" y="1222625"/>
            <a:ext cx="10900881" cy="646331"/>
          </a:xfrm>
          <a:prstGeom prst="rect">
            <a:avLst/>
          </a:prstGeom>
          <a:noFill/>
        </p:spPr>
        <p:txBody>
          <a:bodyPr wrap="square" rtlCol="0">
            <a:spAutoFit/>
          </a:bodyPr>
          <a:lstStyle/>
          <a:p>
            <a:pPr algn="ctr"/>
            <a:r>
              <a:rPr lang="ne-NP" dirty="0"/>
              <a:t>झापा जिल्लामा धान उत्पादन को अवस्था र</a:t>
            </a:r>
          </a:p>
          <a:p>
            <a:pPr algn="ctr"/>
            <a:r>
              <a:rPr lang="ne-NP" dirty="0"/>
              <a:t>	सघन धान खेति प्रबिधि </a:t>
            </a:r>
            <a:endParaRPr lang="en-IN" dirty="0"/>
          </a:p>
        </p:txBody>
      </p:sp>
      <p:pic>
        <p:nvPicPr>
          <p:cNvPr id="3" name="Picture 2">
            <a:extLst>
              <a:ext uri="{FF2B5EF4-FFF2-40B4-BE49-F238E27FC236}">
                <a16:creationId xmlns:a16="http://schemas.microsoft.com/office/drawing/2014/main" id="{5E118A21-1910-4D3B-468C-355BA4EAC9FB}"/>
              </a:ext>
            </a:extLst>
          </p:cNvPr>
          <p:cNvPicPr>
            <a:picLocks noChangeAspect="1"/>
          </p:cNvPicPr>
          <p:nvPr/>
        </p:nvPicPr>
        <p:blipFill>
          <a:blip r:embed="rId2"/>
          <a:stretch>
            <a:fillRect/>
          </a:stretch>
        </p:blipFill>
        <p:spPr>
          <a:xfrm>
            <a:off x="2083085" y="1875035"/>
            <a:ext cx="8025830" cy="4669574"/>
          </a:xfrm>
          <a:prstGeom prst="rect">
            <a:avLst/>
          </a:prstGeom>
        </p:spPr>
      </p:pic>
    </p:spTree>
    <p:extLst>
      <p:ext uri="{BB962C8B-B14F-4D97-AF65-F5344CB8AC3E}">
        <p14:creationId xmlns:p14="http://schemas.microsoft.com/office/powerpoint/2010/main" val="333098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231DD-81A6-3167-8C09-3F364FC901F7}"/>
              </a:ext>
            </a:extLst>
          </p:cNvPr>
          <p:cNvPicPr>
            <a:picLocks noChangeAspect="1"/>
          </p:cNvPicPr>
          <p:nvPr/>
        </p:nvPicPr>
        <p:blipFill>
          <a:blip r:embed="rId2"/>
          <a:stretch>
            <a:fillRect/>
          </a:stretch>
        </p:blipFill>
        <p:spPr>
          <a:xfrm>
            <a:off x="3047736" y="1714351"/>
            <a:ext cx="6096528" cy="3429297"/>
          </a:xfrm>
          <a:prstGeom prst="rect">
            <a:avLst/>
          </a:prstGeom>
        </p:spPr>
      </p:pic>
      <p:sp>
        <p:nvSpPr>
          <p:cNvPr id="4" name="TextBox 3">
            <a:extLst>
              <a:ext uri="{FF2B5EF4-FFF2-40B4-BE49-F238E27FC236}">
                <a16:creationId xmlns:a16="http://schemas.microsoft.com/office/drawing/2014/main" id="{7E3766AC-7527-FBB4-1B9E-0DE0E9C1020C}"/>
              </a:ext>
            </a:extLst>
          </p:cNvPr>
          <p:cNvSpPr txBox="1"/>
          <p:nvPr/>
        </p:nvSpPr>
        <p:spPr>
          <a:xfrm>
            <a:off x="842481" y="1307910"/>
            <a:ext cx="9370031" cy="3970318"/>
          </a:xfrm>
          <a:prstGeom prst="rect">
            <a:avLst/>
          </a:prstGeom>
          <a:noFill/>
        </p:spPr>
        <p:txBody>
          <a:bodyPr wrap="square">
            <a:spAutoFit/>
          </a:bodyPr>
          <a:lstStyle/>
          <a:p>
            <a:r>
              <a:rPr lang="ne-NP" b="1" i="0" dirty="0">
                <a:solidFill>
                  <a:srgbClr val="212121"/>
                </a:solidFill>
                <a:effectLst/>
                <a:highlight>
                  <a:srgbClr val="FAFAFA"/>
                </a:highlight>
                <a:latin typeface="Helvetica Neue"/>
              </a:rPr>
              <a:t>५.मल व्यवस्थापन :</a:t>
            </a:r>
            <a:r>
              <a:rPr lang="ne-NP" b="0" i="0" dirty="0">
                <a:solidFill>
                  <a:srgbClr val="212121"/>
                </a:solidFill>
                <a:effectLst/>
                <a:highlight>
                  <a:srgbClr val="FAFAFA"/>
                </a:highlight>
                <a:latin typeface="Helvetica Neue"/>
              </a:rPr>
              <a:t> </a:t>
            </a: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यो तरिकाबाट खेती गर्दा गोबर र कम्पोस्ट मलको प्रयोगमा जोड दिइन्छ ।रासायनिक मलको प्रयोग गर्दा किसानले नाइट्रोजन र फस्फोरस को बढी प्रयोग गर्ने हुदा बिरुवाले सन्तुलित खाद्यतत्व पाउदैन र रोग र किराले बढी सताउने पनि पाइएको छ , तर गोबर मल र कम्पोस्ट मल बाट बिरुवाले सबै तत्व पाउने हुदा प्राङ्गारिक मलको प्रयोग मा जोद दिइन्छ ।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रोप्ने जमिन तयार गर्दा झारपात लाई राम्रोसँग हिलोमा मिसाएर २-३ दिन सम्म कुहिन दिने हो भने पछि झारको प्रकोप कम हुने र त्यसले माटो मा कुहिएर मलको काम गर्छ।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अन्य देशमा धानखेती बाट धानमात्र लिने र धानको पराल त्यही खेतमै छोड्ने गरिन्छ यसो गर्दा माटो बाट लिएको तत्व माटो मै फर्कन्छ र माटो खुकुलो र मलिलो हुन्छ ,पराल अन्य प्रयोजनको लागि प्रयोग गरेपनि वनस्पतिको पात तथा सोत्तर को प्रयोग गर्नुपर्छ ।गोबर मल प्रसस्त नहुने ठाउँमा रासायनिक मल र गोबर तथा कम्पोस्ट मलको सन्तुलित प्रयोग गर्न सकिन्छ ।</a:t>
            </a:r>
            <a:endParaRPr lang="en-IN" dirty="0"/>
          </a:p>
        </p:txBody>
      </p:sp>
    </p:spTree>
    <p:extLst>
      <p:ext uri="{BB962C8B-B14F-4D97-AF65-F5344CB8AC3E}">
        <p14:creationId xmlns:p14="http://schemas.microsoft.com/office/powerpoint/2010/main" val="33911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64C93-C670-8424-72E2-5D099E4DF298}"/>
              </a:ext>
            </a:extLst>
          </p:cNvPr>
          <p:cNvSpPr txBox="1"/>
          <p:nvPr/>
        </p:nvSpPr>
        <p:spPr>
          <a:xfrm>
            <a:off x="281254" y="335589"/>
            <a:ext cx="11629491" cy="6186309"/>
          </a:xfrm>
          <a:prstGeom prst="rect">
            <a:avLst/>
          </a:prstGeom>
          <a:noFill/>
        </p:spPr>
        <p:txBody>
          <a:bodyPr wrap="square">
            <a:spAutoFit/>
          </a:bodyPr>
          <a:lstStyle/>
          <a:p>
            <a:r>
              <a:rPr lang="ne-NP" b="1" i="0" dirty="0">
                <a:solidFill>
                  <a:srgbClr val="212121"/>
                </a:solidFill>
                <a:effectLst/>
                <a:highlight>
                  <a:srgbClr val="FAFAFA"/>
                </a:highlight>
                <a:latin typeface="Helvetica Neue"/>
              </a:rPr>
              <a:t>६. झारपात व्यवस्थापन :</a:t>
            </a:r>
            <a:r>
              <a:rPr lang="ne-NP" b="0" i="0" dirty="0">
                <a:solidFill>
                  <a:srgbClr val="212121"/>
                </a:solidFill>
                <a:effectLst/>
                <a:highlight>
                  <a:srgbClr val="FAFAFA"/>
                </a:highlight>
                <a:latin typeface="Helvetica Neue"/>
              </a:rPr>
              <a:t>  </a:t>
            </a:r>
          </a:p>
          <a:p>
            <a:pPr marL="285750" indent="-285750">
              <a:buFont typeface="Wingdings" panose="05000000000000000000" pitchFamily="2" charset="2"/>
              <a:buChar char="v"/>
            </a:pPr>
            <a:r>
              <a:rPr lang="en-IN" b="0" i="0" dirty="0">
                <a:solidFill>
                  <a:srgbClr val="212121"/>
                </a:solidFill>
                <a:effectLst/>
                <a:highlight>
                  <a:srgbClr val="FAFAFA"/>
                </a:highlight>
                <a:latin typeface="मंगल"/>
              </a:rPr>
              <a:t>SRI </a:t>
            </a:r>
            <a:r>
              <a:rPr lang="ne-NP" b="0" i="0" dirty="0">
                <a:solidFill>
                  <a:srgbClr val="212121"/>
                </a:solidFill>
                <a:effectLst/>
                <a:highlight>
                  <a:srgbClr val="FAFAFA"/>
                </a:highlight>
                <a:latin typeface="मंगल"/>
              </a:rPr>
              <a:t>तरिकाबाट धानरोप्दा फराक दुरिमा रोपिने हुदा र कम पानी लागाइने हुदा सुरुमा खेतमा झार आउन सक्छ,त्यसकारण रोपेको सुरुको महिनामा झार गोडमेल तथा व्यवस्थापनमा विशेष ध्यान दिनुपर्छ ।एक महिना पछी एउटा बेर्ना बाट २५-३० सरा आउने हुन्छ , धानले गाज हालिसकेपछी त्यति झारको प्रकोप हुदैन ।यो तरिका बाट खेती गर्दा २-३ पटक गरेको गोडमेलबाट राम्रो उत्पादन लिन सकिन्छ।</a:t>
            </a:r>
          </a:p>
          <a:p>
            <a:endParaRPr lang="ne-NP" dirty="0">
              <a:solidFill>
                <a:srgbClr val="212121"/>
              </a:solidFill>
              <a:highlight>
                <a:srgbClr val="FAFAFA"/>
              </a:highlight>
              <a:latin typeface="Helvetica Neue"/>
            </a:endParaRPr>
          </a:p>
          <a:p>
            <a:r>
              <a:rPr lang="ne-NP" b="1" i="0" dirty="0">
                <a:solidFill>
                  <a:srgbClr val="212121"/>
                </a:solidFill>
                <a:effectLst/>
                <a:highlight>
                  <a:srgbClr val="FAFAFA"/>
                </a:highlight>
                <a:latin typeface="Helvetica Neue"/>
              </a:rPr>
              <a:t>७.रोगकिरा व्यवस्थापन :</a:t>
            </a:r>
            <a:r>
              <a:rPr lang="ne-NP" b="0" i="0" dirty="0">
                <a:solidFill>
                  <a:srgbClr val="212121"/>
                </a:solidFill>
                <a:effectLst/>
                <a:highlight>
                  <a:srgbClr val="FAFAFA"/>
                </a:highlight>
                <a:latin typeface="Helvetica Neue"/>
              </a:rPr>
              <a:t> </a:t>
            </a: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यो तरिकाबाट खेती गर्दा रोग किराको समस्या त्यति देखिएको छैन । तथापि धानको बिउबाट धेरै रोग सर्ने हुदा उपचारको लागि एक के जि प्रति बिउमा २-३ ग्राम बेभिस्टिन नामक विषादी संग उपचार गरेमा पछि आउने रोग तथा किराबाट वचन सकिन्छ ।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यदि रोग र किराको प्रकोप देखिएमा पहिचान गरि विभिन्न तरिकाले उचित उपचार गर्नुपर्छ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pPr marL="285750" indent="-285750">
              <a:buFont typeface="Wingdings" panose="05000000000000000000" pitchFamily="2" charset="2"/>
              <a:buChar char="Ø"/>
            </a:pPr>
            <a:r>
              <a:rPr lang="ne-NP" b="0" i="0" dirty="0">
                <a:solidFill>
                  <a:srgbClr val="212121"/>
                </a:solidFill>
                <a:effectLst/>
                <a:highlight>
                  <a:srgbClr val="FAFAFA"/>
                </a:highlight>
                <a:latin typeface="Helvetica Neue"/>
              </a:rPr>
              <a:t> यसरी एस.आर.आई पद्धति बाट धान खेती गर्ने हो भने हाल उत्पादन भैरहेको भन्दा दोब्बर बढीले उत्पादनमा वृद्धि गर्न सकिन्छ। </a:t>
            </a:r>
            <a:r>
              <a:rPr lang="en-IN" b="0" i="0" dirty="0">
                <a:solidFill>
                  <a:srgbClr val="212121"/>
                </a:solidFill>
                <a:effectLst/>
                <a:highlight>
                  <a:srgbClr val="FAFAFA"/>
                </a:highlight>
                <a:latin typeface="Helvetica Neue"/>
              </a:rPr>
              <a:t>SRI </a:t>
            </a:r>
            <a:r>
              <a:rPr lang="ne-NP" b="0" i="0" dirty="0">
                <a:solidFill>
                  <a:srgbClr val="212121"/>
                </a:solidFill>
                <a:effectLst/>
                <a:highlight>
                  <a:srgbClr val="FAFAFA"/>
                </a:highlight>
                <a:latin typeface="Helvetica Neue"/>
              </a:rPr>
              <a:t>तरिकाबाट धान खेती गर्ने भारतका किसानहरुले १० टन प्रती हेक्टर उत्पादन गरेका छन र चीन र मेडागासकर मा भएका परिक्षणमा २० टन प्रति हेक्टर सम्म उत्पादन गर्न सकिने देखिएको छ।</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pPr marL="285750" indent="-285750">
              <a:buFont typeface="Wingdings" panose="05000000000000000000" pitchFamily="2" charset="2"/>
              <a:buChar char="Ø"/>
            </a:pPr>
            <a:r>
              <a:rPr lang="ne-NP" b="0" i="0" dirty="0">
                <a:solidFill>
                  <a:srgbClr val="212121"/>
                </a:solidFill>
                <a:effectLst/>
                <a:highlight>
                  <a:srgbClr val="FAFAFA"/>
                </a:highlight>
                <a:latin typeface="Helvetica Neue"/>
              </a:rPr>
              <a:t>नेपाली किसानले कहिले रासायनिक मलको अभाव, कहिले सिंचाइको अभाव त कहिले रोग र किराको प्रकोपले कम उत्पादन र कम मुनाफा तथा उत्पादन घाटा बेहोर्नु परेको अवस्थामा रोग र किराको बढी प्रकोप नहुने ,कम पानी र प्राङ्गारिक मलको प्रयोगबाट पनि धेरै उत्पादन लिन सकिने बैज्ञानिक धान खेती पद्धति एस.आर.आई. (</a:t>
            </a:r>
            <a:r>
              <a:rPr lang="en-IN" b="0" i="0" dirty="0">
                <a:solidFill>
                  <a:srgbClr val="212121"/>
                </a:solidFill>
                <a:effectLst/>
                <a:highlight>
                  <a:srgbClr val="FAFAFA"/>
                </a:highlight>
                <a:latin typeface="Helvetica Neue"/>
              </a:rPr>
              <a:t>system of Rice intensification) </a:t>
            </a:r>
            <a:r>
              <a:rPr lang="ne-NP" b="0" i="0" dirty="0">
                <a:solidFill>
                  <a:srgbClr val="212121"/>
                </a:solidFill>
                <a:effectLst/>
                <a:highlight>
                  <a:srgbClr val="FAFAFA"/>
                </a:highlight>
                <a:latin typeface="Helvetica Neue"/>
              </a:rPr>
              <a:t>लाई नेपालमा पनि परिस्कृत गरि अवलम्बन गर्ने </a:t>
            </a:r>
            <a:r>
              <a:rPr lang="ne-NP" dirty="0">
                <a:solidFill>
                  <a:srgbClr val="212121"/>
                </a:solidFill>
                <a:highlight>
                  <a:srgbClr val="FAFAFA"/>
                </a:highlight>
                <a:latin typeface="Helvetica Neue"/>
              </a:rPr>
              <a:t>सकिन्छ</a:t>
            </a:r>
            <a:r>
              <a:rPr lang="ne-NP" b="0" i="0" dirty="0">
                <a:solidFill>
                  <a:srgbClr val="212121"/>
                </a:solidFill>
                <a:effectLst/>
                <a:highlight>
                  <a:srgbClr val="FAFAFA"/>
                </a:highlight>
                <a:latin typeface="Helvetica Neue"/>
              </a:rPr>
              <a:t>।</a:t>
            </a:r>
          </a:p>
          <a:p>
            <a:pPr marL="285750" indent="-285750">
              <a:buFont typeface="Wingdings" panose="05000000000000000000" pitchFamily="2" charset="2"/>
              <a:buChar char="Ø"/>
            </a:pPr>
            <a:endParaRPr lang="en-IN" dirty="0"/>
          </a:p>
        </p:txBody>
      </p:sp>
    </p:spTree>
    <p:extLst>
      <p:ext uri="{BB962C8B-B14F-4D97-AF65-F5344CB8AC3E}">
        <p14:creationId xmlns:p14="http://schemas.microsoft.com/office/powerpoint/2010/main" val="21648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1A0427-43BD-D928-A9A6-52B8FCA3A25B}"/>
              </a:ext>
            </a:extLst>
          </p:cNvPr>
          <p:cNvSpPr txBox="1"/>
          <p:nvPr/>
        </p:nvSpPr>
        <p:spPr>
          <a:xfrm>
            <a:off x="481173" y="4704339"/>
            <a:ext cx="7121704" cy="1877437"/>
          </a:xfrm>
          <a:prstGeom prst="rect">
            <a:avLst/>
          </a:prstGeom>
          <a:noFill/>
        </p:spPr>
        <p:txBody>
          <a:bodyPr wrap="square" rtlCol="0">
            <a:spAutoFit/>
          </a:bodyPr>
          <a:lstStyle/>
          <a:p>
            <a:endParaRPr lang="ne-NP" dirty="0"/>
          </a:p>
          <a:p>
            <a:endParaRPr lang="ne-NP" dirty="0"/>
          </a:p>
          <a:p>
            <a:r>
              <a:rPr lang="ne-NP" dirty="0"/>
              <a:t>		</a:t>
            </a:r>
            <a:r>
              <a:rPr lang="ne-NP" sz="8000" dirty="0"/>
              <a:t>	धन्यवाद  </a:t>
            </a:r>
            <a:endParaRPr lang="en-IN" dirty="0"/>
          </a:p>
        </p:txBody>
      </p:sp>
      <p:pic>
        <p:nvPicPr>
          <p:cNvPr id="3" name="Picture 2">
            <a:extLst>
              <a:ext uri="{FF2B5EF4-FFF2-40B4-BE49-F238E27FC236}">
                <a16:creationId xmlns:a16="http://schemas.microsoft.com/office/drawing/2014/main" id="{0B3FB4A9-C173-C30F-F453-2B42D4C139BF}"/>
              </a:ext>
            </a:extLst>
          </p:cNvPr>
          <p:cNvPicPr>
            <a:picLocks noChangeAspect="1"/>
          </p:cNvPicPr>
          <p:nvPr/>
        </p:nvPicPr>
        <p:blipFill>
          <a:blip r:embed="rId2"/>
          <a:stretch>
            <a:fillRect/>
          </a:stretch>
        </p:blipFill>
        <p:spPr>
          <a:xfrm>
            <a:off x="2246617" y="276224"/>
            <a:ext cx="6096000" cy="4572000"/>
          </a:xfrm>
          <a:prstGeom prst="rect">
            <a:avLst/>
          </a:prstGeom>
        </p:spPr>
      </p:pic>
    </p:spTree>
    <p:extLst>
      <p:ext uri="{BB962C8B-B14F-4D97-AF65-F5344CB8AC3E}">
        <p14:creationId xmlns:p14="http://schemas.microsoft.com/office/powerpoint/2010/main" val="423475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0D6B3C-C874-0C47-D9BB-C984D4E19931}"/>
              </a:ext>
            </a:extLst>
          </p:cNvPr>
          <p:cNvSpPr txBox="1"/>
          <p:nvPr/>
        </p:nvSpPr>
        <p:spPr>
          <a:xfrm>
            <a:off x="246580" y="693702"/>
            <a:ext cx="11260476" cy="5232202"/>
          </a:xfrm>
          <a:prstGeom prst="rect">
            <a:avLst/>
          </a:prstGeom>
          <a:noFill/>
        </p:spPr>
        <p:txBody>
          <a:bodyPr wrap="square">
            <a:spAutoFit/>
          </a:bodyPr>
          <a:lstStyle/>
          <a:p>
            <a:r>
              <a:rPr lang="ne-NP" dirty="0">
                <a:latin typeface="Preeti" pitchFamily="2" charset="0"/>
              </a:rPr>
              <a:t>				            </a:t>
            </a:r>
            <a:r>
              <a:rPr lang="ne-NP" sz="2800" dirty="0">
                <a:latin typeface="Preeti" pitchFamily="2" charset="0"/>
              </a:rPr>
              <a:t>परिचय </a:t>
            </a:r>
          </a:p>
          <a:p>
            <a:endParaRPr lang="ne-NP" dirty="0">
              <a:latin typeface="Preeti" pitchFamily="2" charset="0"/>
            </a:endParaRPr>
          </a:p>
          <a:p>
            <a:pPr marL="285750" indent="-285750">
              <a:buFont typeface="Wingdings" panose="05000000000000000000" pitchFamily="2" charset="2"/>
              <a:buChar char="v"/>
            </a:pPr>
            <a:r>
              <a:rPr lang="ne-NP" dirty="0">
                <a:latin typeface="Preeti" pitchFamily="2" charset="0"/>
              </a:rPr>
              <a:t>नेपालमा धान खेती करीव १४ लाख ७७  हजार हेक्टर जमीनमा हुने गरेको छ र यसको औषत उत्पादन ३.४७  मे. टन. प्रति हेक्टर छ, जुन हाम्रो छिमेकी राष्ट्रहरुको तुलनामा धेरै कम हो ।</a:t>
            </a:r>
          </a:p>
          <a:p>
            <a:pPr marL="285750" indent="-285750">
              <a:buFont typeface="Wingdings" panose="05000000000000000000" pitchFamily="2" charset="2"/>
              <a:buChar char="v"/>
            </a:pPr>
            <a:endParaRPr lang="ne-NP" dirty="0">
              <a:latin typeface="Preeti" pitchFamily="2" charset="0"/>
            </a:endParaRPr>
          </a:p>
          <a:p>
            <a:pPr marL="285750" indent="-285750">
              <a:buFont typeface="Wingdings" panose="05000000000000000000" pitchFamily="2" charset="2"/>
              <a:buChar char="v"/>
            </a:pPr>
            <a:r>
              <a:rPr lang="ne-NP" dirty="0">
                <a:latin typeface="Preeti" pitchFamily="2" charset="0"/>
              </a:rPr>
              <a:t> नेपालको कुल ग्राहस्थ उत्पादनमा ३८ देखि ४० प्रतिशत कृषि क्षेत्रको योगदान छ । यसर्थ मुख्य वाली धानको उत्पादन वृद्धि हुँदा कुल ग्राहस्थ उत्पादनमा वृद्धि भई किसानहरुको आर्थिक स्थिति उक्लिने पक्का छ ।</a:t>
            </a:r>
          </a:p>
          <a:p>
            <a:pPr marL="285750" indent="-285750">
              <a:buFont typeface="Wingdings" panose="05000000000000000000" pitchFamily="2" charset="2"/>
              <a:buChar char="v"/>
            </a:pPr>
            <a:endParaRPr lang="ne-NP" dirty="0">
              <a:latin typeface="Preeti" pitchFamily="2" charset="0"/>
            </a:endParaRPr>
          </a:p>
          <a:p>
            <a:pPr marL="285750" indent="-285750">
              <a:buFont typeface="Wingdings" panose="05000000000000000000" pitchFamily="2" charset="2"/>
              <a:buChar char="v"/>
            </a:pPr>
            <a:endParaRPr lang="ne-NP" dirty="0">
              <a:latin typeface="Preeti" pitchFamily="2" charset="0"/>
            </a:endParaRPr>
          </a:p>
          <a:p>
            <a:pPr marL="285750" indent="-285750">
              <a:buFont typeface="Wingdings" panose="05000000000000000000" pitchFamily="2" charset="2"/>
              <a:buChar char="v"/>
            </a:pPr>
            <a:endParaRPr lang="ne-NP" dirty="0">
              <a:latin typeface="Preeti" pitchFamily="2" charset="0"/>
            </a:endParaRPr>
          </a:p>
          <a:p>
            <a:r>
              <a:rPr lang="ne-NP" dirty="0">
                <a:highlight>
                  <a:srgbClr val="FFFF00"/>
                </a:highlight>
                <a:latin typeface="Preeti" pitchFamily="2" charset="0"/>
              </a:rPr>
              <a:t>धेरै धान उत्पादन हुने जिल्ला: झापा </a:t>
            </a:r>
          </a:p>
          <a:p>
            <a:r>
              <a:rPr lang="ne-NP" dirty="0">
                <a:highlight>
                  <a:srgbClr val="FFFF00"/>
                </a:highlight>
                <a:latin typeface="Preeti" pitchFamily="2" charset="0"/>
              </a:rPr>
              <a:t>सवैभन्दा कम धान उत्पादन हुने जिल्ला: मुस्ताङ </a:t>
            </a:r>
          </a:p>
          <a:p>
            <a:endParaRPr lang="ne-NP" dirty="0">
              <a:highlight>
                <a:srgbClr val="FFFF00"/>
              </a:highlight>
              <a:latin typeface="Preeti" pitchFamily="2" charset="0"/>
            </a:endParaRPr>
          </a:p>
          <a:p>
            <a:endParaRPr lang="ne-NP" dirty="0">
              <a:highlight>
                <a:srgbClr val="FFFF00"/>
              </a:highlight>
              <a:latin typeface="Preeti" pitchFamily="2" charset="0"/>
            </a:endParaRPr>
          </a:p>
          <a:p>
            <a:pPr marL="285750" indent="-285750">
              <a:buFont typeface="Wingdings" panose="05000000000000000000" pitchFamily="2" charset="2"/>
              <a:buChar char="v"/>
            </a:pPr>
            <a:endParaRPr lang="ne-NP" dirty="0">
              <a:latin typeface="Preeti" pitchFamily="2" charset="0"/>
            </a:endParaRPr>
          </a:p>
          <a:p>
            <a:pPr marL="285750" indent="-285750">
              <a:buFont typeface="Wingdings" panose="05000000000000000000" pitchFamily="2" charset="2"/>
              <a:buChar char="v"/>
            </a:pPr>
            <a:r>
              <a:rPr lang="ne-NP" dirty="0">
                <a:latin typeface="Preeti" pitchFamily="2" charset="0"/>
              </a:rPr>
              <a:t>नेपालमा धान खेती समुद्री सतहदेखि ६० मिटर उचाईमा अवस्थित झापाको केचनाकलन देखि ३०५० मिटर उचाईमा रहेको जुम्लाको छुमचौर सम्म गरिन्छ ।</a:t>
            </a:r>
          </a:p>
          <a:p>
            <a:pPr marL="285750" indent="-285750">
              <a:buFont typeface="Wingdings" panose="05000000000000000000" pitchFamily="2" charset="2"/>
              <a:buChar char="v"/>
            </a:pPr>
            <a:endParaRPr lang="ne-NP" dirty="0">
              <a:latin typeface="Preeti" pitchFamily="2" charset="0"/>
            </a:endParaRPr>
          </a:p>
        </p:txBody>
      </p:sp>
    </p:spTree>
    <p:extLst>
      <p:ext uri="{BB962C8B-B14F-4D97-AF65-F5344CB8AC3E}">
        <p14:creationId xmlns:p14="http://schemas.microsoft.com/office/powerpoint/2010/main" val="101061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4ECCEFE-0193-EC15-3E6D-D689CCA37516}"/>
              </a:ext>
            </a:extLst>
          </p:cNvPr>
          <p:cNvGraphicFramePr>
            <a:graphicFrameLocks noGrp="1"/>
          </p:cNvGraphicFramePr>
          <p:nvPr>
            <p:extLst>
              <p:ext uri="{D42A27DB-BD31-4B8C-83A1-F6EECF244321}">
                <p14:modId xmlns:p14="http://schemas.microsoft.com/office/powerpoint/2010/main" val="2927379387"/>
              </p:ext>
            </p:extLst>
          </p:nvPr>
        </p:nvGraphicFramePr>
        <p:xfrm>
          <a:off x="696074" y="349321"/>
          <a:ext cx="6842592" cy="4328160"/>
        </p:xfrm>
        <a:graphic>
          <a:graphicData uri="http://schemas.openxmlformats.org/drawingml/2006/table">
            <a:tbl>
              <a:tblPr firstRow="1" bandRow="1">
                <a:tableStyleId>{3C2FFA5D-87B4-456A-9821-1D502468CF0F}</a:tableStyleId>
              </a:tblPr>
              <a:tblGrid>
                <a:gridCol w="1710648">
                  <a:extLst>
                    <a:ext uri="{9D8B030D-6E8A-4147-A177-3AD203B41FA5}">
                      <a16:colId xmlns:a16="http://schemas.microsoft.com/office/drawing/2014/main" val="2854435370"/>
                    </a:ext>
                  </a:extLst>
                </a:gridCol>
                <a:gridCol w="1710648">
                  <a:extLst>
                    <a:ext uri="{9D8B030D-6E8A-4147-A177-3AD203B41FA5}">
                      <a16:colId xmlns:a16="http://schemas.microsoft.com/office/drawing/2014/main" val="96682434"/>
                    </a:ext>
                  </a:extLst>
                </a:gridCol>
                <a:gridCol w="1710648">
                  <a:extLst>
                    <a:ext uri="{9D8B030D-6E8A-4147-A177-3AD203B41FA5}">
                      <a16:colId xmlns:a16="http://schemas.microsoft.com/office/drawing/2014/main" val="1366480096"/>
                    </a:ext>
                  </a:extLst>
                </a:gridCol>
                <a:gridCol w="1710648">
                  <a:extLst>
                    <a:ext uri="{9D8B030D-6E8A-4147-A177-3AD203B41FA5}">
                      <a16:colId xmlns:a16="http://schemas.microsoft.com/office/drawing/2014/main" val="1676044359"/>
                    </a:ext>
                  </a:extLst>
                </a:gridCol>
              </a:tblGrid>
              <a:tr h="264614">
                <a:tc>
                  <a:txBody>
                    <a:bodyPr/>
                    <a:lstStyle/>
                    <a:p>
                      <a:r>
                        <a:rPr lang="ne-NP" sz="2000" b="0" dirty="0">
                          <a:solidFill>
                            <a:schemeClr val="tx1"/>
                          </a:solidFill>
                        </a:rPr>
                        <a:t>बर्ष</a:t>
                      </a:r>
                      <a:endParaRPr lang="en-IN" sz="2000" b="0" dirty="0">
                        <a:solidFill>
                          <a:schemeClr val="tx1"/>
                        </a:solidFill>
                      </a:endParaRPr>
                    </a:p>
                  </a:txBody>
                  <a:tcPr/>
                </a:tc>
                <a:tc gridSpan="3">
                  <a:txBody>
                    <a:bodyPr/>
                    <a:lstStyle/>
                    <a:p>
                      <a:r>
                        <a:rPr lang="ne-NP" sz="1600" b="0" dirty="0">
                          <a:solidFill>
                            <a:schemeClr val="tx1"/>
                          </a:solidFill>
                        </a:rPr>
                        <a:t>                    धान</a:t>
                      </a:r>
                      <a:endParaRPr lang="en-IN" sz="1600" b="0" dirty="0">
                        <a:solidFill>
                          <a:schemeClr val="tx1"/>
                        </a:solidFill>
                      </a:endParaRP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63113540"/>
                  </a:ext>
                </a:extLst>
              </a:tr>
              <a:tr h="268291">
                <a:tc>
                  <a:txBody>
                    <a:bodyPr/>
                    <a:lstStyle/>
                    <a:p>
                      <a:endParaRPr lang="en-IN" sz="1600" dirty="0"/>
                    </a:p>
                  </a:txBody>
                  <a:tcPr/>
                </a:tc>
                <a:tc>
                  <a:txBody>
                    <a:bodyPr/>
                    <a:lstStyle/>
                    <a:p>
                      <a:r>
                        <a:rPr lang="ne-NP" sz="1600" dirty="0"/>
                        <a:t>क्षेत्रफल (हें)</a:t>
                      </a:r>
                      <a:endParaRPr lang="en-IN" sz="1600" dirty="0"/>
                    </a:p>
                  </a:txBody>
                  <a:tcPr/>
                </a:tc>
                <a:tc>
                  <a:txBody>
                    <a:bodyPr/>
                    <a:lstStyle/>
                    <a:p>
                      <a:r>
                        <a:rPr lang="ne-NP" sz="1600" dirty="0"/>
                        <a:t>उत्पादन (मे.टन)</a:t>
                      </a:r>
                      <a:endParaRPr lang="en-IN" sz="1600" dirty="0"/>
                    </a:p>
                  </a:txBody>
                  <a:tcPr/>
                </a:tc>
                <a:tc>
                  <a:txBody>
                    <a:bodyPr/>
                    <a:lstStyle/>
                    <a:p>
                      <a:r>
                        <a:rPr lang="ne-NP" sz="1600" dirty="0"/>
                        <a:t>उत्पादकत्व (मे.टन / हें) </a:t>
                      </a:r>
                      <a:endParaRPr lang="en-IN" sz="1600" dirty="0"/>
                    </a:p>
                  </a:txBody>
                  <a:tcPr/>
                </a:tc>
                <a:extLst>
                  <a:ext uri="{0D108BD9-81ED-4DB2-BD59-A6C34878D82A}">
                    <a16:rowId xmlns:a16="http://schemas.microsoft.com/office/drawing/2014/main" val="249823533"/>
                  </a:ext>
                </a:extLst>
              </a:tr>
              <a:tr h="268291">
                <a:tc>
                  <a:txBody>
                    <a:bodyPr/>
                    <a:lstStyle/>
                    <a:p>
                      <a:r>
                        <a:rPr lang="ne-NP" sz="1600" dirty="0"/>
                        <a:t>२०६९/७० </a:t>
                      </a:r>
                      <a:endParaRPr lang="en-IN" sz="1600" dirty="0"/>
                    </a:p>
                  </a:txBody>
                  <a:tcPr/>
                </a:tc>
                <a:tc>
                  <a:txBody>
                    <a:bodyPr/>
                    <a:lstStyle/>
                    <a:p>
                      <a:r>
                        <a:rPr lang="ne-NP" sz="1600" dirty="0"/>
                        <a:t>१४,२०,५७० </a:t>
                      </a:r>
                      <a:endParaRPr lang="en-IN" sz="1600" dirty="0"/>
                    </a:p>
                  </a:txBody>
                  <a:tcPr/>
                </a:tc>
                <a:tc>
                  <a:txBody>
                    <a:bodyPr/>
                    <a:lstStyle/>
                    <a:p>
                      <a:r>
                        <a:rPr lang="ne-NP" sz="1600" dirty="0"/>
                        <a:t>४५,०४,५०३ </a:t>
                      </a:r>
                      <a:endParaRPr lang="en-IN" sz="1600" dirty="0"/>
                    </a:p>
                  </a:txBody>
                  <a:tcPr/>
                </a:tc>
                <a:tc>
                  <a:txBody>
                    <a:bodyPr/>
                    <a:lstStyle/>
                    <a:p>
                      <a:r>
                        <a:rPr lang="ne-NP" sz="1600" dirty="0"/>
                        <a:t>३.१७ </a:t>
                      </a:r>
                      <a:endParaRPr lang="en-IN" sz="1600" dirty="0"/>
                    </a:p>
                  </a:txBody>
                  <a:tcPr/>
                </a:tc>
                <a:extLst>
                  <a:ext uri="{0D108BD9-81ED-4DB2-BD59-A6C34878D82A}">
                    <a16:rowId xmlns:a16="http://schemas.microsoft.com/office/drawing/2014/main" val="1518174367"/>
                  </a:ext>
                </a:extLst>
              </a:tr>
              <a:tr h="268291">
                <a:tc>
                  <a:txBody>
                    <a:bodyPr/>
                    <a:lstStyle/>
                    <a:p>
                      <a:r>
                        <a:rPr lang="ne-NP" sz="1600" dirty="0"/>
                        <a:t>२०७०/७१ </a:t>
                      </a:r>
                      <a:endParaRPr lang="en-IN" sz="1600" dirty="0"/>
                    </a:p>
                  </a:txBody>
                  <a:tcPr/>
                </a:tc>
                <a:tc>
                  <a:txBody>
                    <a:bodyPr/>
                    <a:lstStyle/>
                    <a:p>
                      <a:r>
                        <a:rPr lang="ne-NP" sz="1600" dirty="0"/>
                        <a:t>१४,८६,९५१ </a:t>
                      </a:r>
                      <a:endParaRPr lang="en-IN" sz="1600" dirty="0"/>
                    </a:p>
                  </a:txBody>
                  <a:tcPr/>
                </a:tc>
                <a:tc>
                  <a:txBody>
                    <a:bodyPr/>
                    <a:lstStyle/>
                    <a:p>
                      <a:r>
                        <a:rPr lang="ne-NP" sz="1600" dirty="0"/>
                        <a:t>५०,४७,०४७  </a:t>
                      </a:r>
                      <a:endParaRPr lang="en-IN" sz="1600" dirty="0"/>
                    </a:p>
                  </a:txBody>
                  <a:tcPr/>
                </a:tc>
                <a:tc>
                  <a:txBody>
                    <a:bodyPr/>
                    <a:lstStyle/>
                    <a:p>
                      <a:r>
                        <a:rPr lang="ne-NP" sz="1600" dirty="0"/>
                        <a:t>३.३९ </a:t>
                      </a:r>
                      <a:endParaRPr lang="en-IN" sz="1600" dirty="0"/>
                    </a:p>
                  </a:txBody>
                  <a:tcPr/>
                </a:tc>
                <a:extLst>
                  <a:ext uri="{0D108BD9-81ED-4DB2-BD59-A6C34878D82A}">
                    <a16:rowId xmlns:a16="http://schemas.microsoft.com/office/drawing/2014/main" val="939527234"/>
                  </a:ext>
                </a:extLst>
              </a:tr>
              <a:tr h="268291">
                <a:tc>
                  <a:txBody>
                    <a:bodyPr/>
                    <a:lstStyle/>
                    <a:p>
                      <a:r>
                        <a:rPr lang="ne-NP" sz="1600" dirty="0"/>
                        <a:t>२०७१/७२  </a:t>
                      </a:r>
                      <a:endParaRPr lang="en-IN" sz="1600" dirty="0"/>
                    </a:p>
                  </a:txBody>
                  <a:tcPr/>
                </a:tc>
                <a:tc>
                  <a:txBody>
                    <a:bodyPr/>
                    <a:lstStyle/>
                    <a:p>
                      <a:r>
                        <a:rPr lang="ne-NP" sz="1600" dirty="0"/>
                        <a:t>१४,२५,३४६ </a:t>
                      </a:r>
                      <a:endParaRPr lang="en-IN" sz="1600" dirty="0"/>
                    </a:p>
                  </a:txBody>
                  <a:tcPr/>
                </a:tc>
                <a:tc>
                  <a:txBody>
                    <a:bodyPr/>
                    <a:lstStyle/>
                    <a:p>
                      <a:r>
                        <a:rPr lang="ne-NP" sz="1600" dirty="0"/>
                        <a:t>४७,८८,६१२ </a:t>
                      </a:r>
                      <a:endParaRPr lang="en-IN" sz="1600" dirty="0"/>
                    </a:p>
                  </a:txBody>
                  <a:tcPr/>
                </a:tc>
                <a:tc>
                  <a:txBody>
                    <a:bodyPr/>
                    <a:lstStyle/>
                    <a:p>
                      <a:r>
                        <a:rPr lang="ne-NP" sz="1600" dirty="0"/>
                        <a:t>३.३६ </a:t>
                      </a:r>
                      <a:endParaRPr lang="en-IN" sz="1600" dirty="0"/>
                    </a:p>
                  </a:txBody>
                  <a:tcPr/>
                </a:tc>
                <a:extLst>
                  <a:ext uri="{0D108BD9-81ED-4DB2-BD59-A6C34878D82A}">
                    <a16:rowId xmlns:a16="http://schemas.microsoft.com/office/drawing/2014/main" val="3136632181"/>
                  </a:ext>
                </a:extLst>
              </a:tr>
              <a:tr h="268291">
                <a:tc>
                  <a:txBody>
                    <a:bodyPr/>
                    <a:lstStyle/>
                    <a:p>
                      <a:r>
                        <a:rPr lang="ne-NP" sz="1600" dirty="0"/>
                        <a:t>२०७२/७३  </a:t>
                      </a:r>
                      <a:endParaRPr lang="en-IN" sz="1600" dirty="0"/>
                    </a:p>
                  </a:txBody>
                  <a:tcPr/>
                </a:tc>
                <a:tc>
                  <a:txBody>
                    <a:bodyPr/>
                    <a:lstStyle/>
                    <a:p>
                      <a:r>
                        <a:rPr lang="ne-NP" sz="1600" dirty="0"/>
                        <a:t>१३,६२,९०८ </a:t>
                      </a:r>
                      <a:endParaRPr lang="en-IN" sz="1600" dirty="0"/>
                    </a:p>
                  </a:txBody>
                  <a:tcPr/>
                </a:tc>
                <a:tc>
                  <a:txBody>
                    <a:bodyPr/>
                    <a:lstStyle/>
                    <a:p>
                      <a:r>
                        <a:rPr lang="ne-NP" sz="1600" dirty="0"/>
                        <a:t>४२,९९,०७९ </a:t>
                      </a:r>
                      <a:endParaRPr lang="en-IN" sz="1600" dirty="0"/>
                    </a:p>
                  </a:txBody>
                  <a:tcPr/>
                </a:tc>
                <a:tc>
                  <a:txBody>
                    <a:bodyPr/>
                    <a:lstStyle/>
                    <a:p>
                      <a:r>
                        <a:rPr lang="ne-NP" sz="1600" dirty="0"/>
                        <a:t>३.१५ </a:t>
                      </a:r>
                      <a:endParaRPr lang="en-IN" sz="1600" dirty="0"/>
                    </a:p>
                  </a:txBody>
                  <a:tcPr/>
                </a:tc>
                <a:extLst>
                  <a:ext uri="{0D108BD9-81ED-4DB2-BD59-A6C34878D82A}">
                    <a16:rowId xmlns:a16="http://schemas.microsoft.com/office/drawing/2014/main" val="1139432963"/>
                  </a:ext>
                </a:extLst>
              </a:tr>
              <a:tr h="268291">
                <a:tc>
                  <a:txBody>
                    <a:bodyPr/>
                    <a:lstStyle/>
                    <a:p>
                      <a:r>
                        <a:rPr lang="ne-NP" sz="1600" dirty="0"/>
                        <a:t>२०७३/७४ </a:t>
                      </a:r>
                      <a:endParaRPr lang="en-IN" sz="1600" dirty="0"/>
                    </a:p>
                  </a:txBody>
                  <a:tcPr/>
                </a:tc>
                <a:tc>
                  <a:txBody>
                    <a:bodyPr/>
                    <a:lstStyle/>
                    <a:p>
                      <a:r>
                        <a:rPr lang="ne-NP" sz="1600" dirty="0"/>
                        <a:t>१५,५२,४६९ </a:t>
                      </a:r>
                      <a:endParaRPr lang="en-IN" sz="1600" dirty="0"/>
                    </a:p>
                  </a:txBody>
                  <a:tcPr/>
                </a:tc>
                <a:tc>
                  <a:txBody>
                    <a:bodyPr/>
                    <a:lstStyle/>
                    <a:p>
                      <a:r>
                        <a:rPr lang="ne-NP" sz="1600" dirty="0"/>
                        <a:t>५२,३०,३२७ </a:t>
                      </a:r>
                      <a:endParaRPr lang="en-IN" sz="1600" dirty="0"/>
                    </a:p>
                  </a:txBody>
                  <a:tcPr/>
                </a:tc>
                <a:tc>
                  <a:txBody>
                    <a:bodyPr/>
                    <a:lstStyle/>
                    <a:p>
                      <a:r>
                        <a:rPr lang="ne-NP" sz="1600" dirty="0"/>
                        <a:t>३.३७ </a:t>
                      </a:r>
                      <a:endParaRPr lang="en-IN" sz="1600" dirty="0"/>
                    </a:p>
                  </a:txBody>
                  <a:tcPr/>
                </a:tc>
                <a:extLst>
                  <a:ext uri="{0D108BD9-81ED-4DB2-BD59-A6C34878D82A}">
                    <a16:rowId xmlns:a16="http://schemas.microsoft.com/office/drawing/2014/main" val="3448214378"/>
                  </a:ext>
                </a:extLst>
              </a:tr>
              <a:tr h="268291">
                <a:tc>
                  <a:txBody>
                    <a:bodyPr/>
                    <a:lstStyle/>
                    <a:p>
                      <a:r>
                        <a:rPr lang="ne-NP" sz="1600" dirty="0"/>
                        <a:t>२०७४/७५ </a:t>
                      </a:r>
                      <a:endParaRPr lang="en-IN" sz="1600" dirty="0"/>
                    </a:p>
                  </a:txBody>
                  <a:tcPr/>
                </a:tc>
                <a:tc>
                  <a:txBody>
                    <a:bodyPr/>
                    <a:lstStyle/>
                    <a:p>
                      <a:r>
                        <a:rPr lang="ne-NP" sz="1600" dirty="0"/>
                        <a:t>१४,६९,५४५ </a:t>
                      </a:r>
                      <a:endParaRPr lang="en-IN" sz="1600" dirty="0"/>
                    </a:p>
                  </a:txBody>
                  <a:tcPr/>
                </a:tc>
                <a:tc>
                  <a:txBody>
                    <a:bodyPr/>
                    <a:lstStyle/>
                    <a:p>
                      <a:r>
                        <a:rPr lang="ne-NP" sz="1600" dirty="0"/>
                        <a:t>५१,५१,९२५ </a:t>
                      </a:r>
                      <a:endParaRPr lang="en-IN" sz="1600" dirty="0"/>
                    </a:p>
                  </a:txBody>
                  <a:tcPr/>
                </a:tc>
                <a:tc>
                  <a:txBody>
                    <a:bodyPr/>
                    <a:lstStyle/>
                    <a:p>
                      <a:r>
                        <a:rPr lang="ne-NP" sz="1600" dirty="0"/>
                        <a:t>३.५१ </a:t>
                      </a:r>
                      <a:endParaRPr lang="en-IN" sz="1600" dirty="0"/>
                    </a:p>
                  </a:txBody>
                  <a:tcPr/>
                </a:tc>
                <a:extLst>
                  <a:ext uri="{0D108BD9-81ED-4DB2-BD59-A6C34878D82A}">
                    <a16:rowId xmlns:a16="http://schemas.microsoft.com/office/drawing/2014/main" val="66411291"/>
                  </a:ext>
                </a:extLst>
              </a:tr>
              <a:tr h="268291">
                <a:tc>
                  <a:txBody>
                    <a:bodyPr/>
                    <a:lstStyle/>
                    <a:p>
                      <a:r>
                        <a:rPr lang="ne-NP" sz="1600" dirty="0"/>
                        <a:t>२०७५/७६ </a:t>
                      </a:r>
                      <a:endParaRPr lang="en-IN" sz="1600" dirty="0"/>
                    </a:p>
                  </a:txBody>
                  <a:tcPr/>
                </a:tc>
                <a:tc>
                  <a:txBody>
                    <a:bodyPr/>
                    <a:lstStyle/>
                    <a:p>
                      <a:r>
                        <a:rPr lang="ne-NP" sz="1600" dirty="0"/>
                        <a:t>१४,९१,७४४ </a:t>
                      </a:r>
                      <a:endParaRPr lang="en-IN" sz="1600" dirty="0"/>
                    </a:p>
                  </a:txBody>
                  <a:tcPr/>
                </a:tc>
                <a:tc>
                  <a:txBody>
                    <a:bodyPr/>
                    <a:lstStyle/>
                    <a:p>
                      <a:r>
                        <a:rPr lang="ne-NP" sz="1600" dirty="0"/>
                        <a:t>५६,१०,०११ </a:t>
                      </a:r>
                      <a:endParaRPr lang="en-IN" sz="1600" dirty="0"/>
                    </a:p>
                  </a:txBody>
                  <a:tcPr/>
                </a:tc>
                <a:tc>
                  <a:txBody>
                    <a:bodyPr/>
                    <a:lstStyle/>
                    <a:p>
                      <a:r>
                        <a:rPr lang="ne-NP" sz="1600" dirty="0"/>
                        <a:t>३.७६ </a:t>
                      </a:r>
                      <a:endParaRPr lang="en-IN" sz="1600" dirty="0"/>
                    </a:p>
                  </a:txBody>
                  <a:tcPr/>
                </a:tc>
                <a:extLst>
                  <a:ext uri="{0D108BD9-81ED-4DB2-BD59-A6C34878D82A}">
                    <a16:rowId xmlns:a16="http://schemas.microsoft.com/office/drawing/2014/main" val="4178095636"/>
                  </a:ext>
                </a:extLst>
              </a:tr>
              <a:tr h="268291">
                <a:tc>
                  <a:txBody>
                    <a:bodyPr/>
                    <a:lstStyle/>
                    <a:p>
                      <a:r>
                        <a:rPr lang="ne-NP" sz="1600" dirty="0"/>
                        <a:t>२०७६/७७ </a:t>
                      </a:r>
                      <a:endParaRPr lang="en-IN" sz="1600" dirty="0"/>
                    </a:p>
                  </a:txBody>
                  <a:tcPr/>
                </a:tc>
                <a:tc>
                  <a:txBody>
                    <a:bodyPr/>
                    <a:lstStyle/>
                    <a:p>
                      <a:r>
                        <a:rPr lang="ne-NP" sz="1600" dirty="0"/>
                        <a:t>१४,५८,९१५ </a:t>
                      </a:r>
                      <a:endParaRPr lang="en-IN" sz="1600" dirty="0"/>
                    </a:p>
                  </a:txBody>
                  <a:tcPr/>
                </a:tc>
                <a:tc>
                  <a:txBody>
                    <a:bodyPr/>
                    <a:lstStyle/>
                    <a:p>
                      <a:r>
                        <a:rPr lang="ne-NP" sz="1600" dirty="0"/>
                        <a:t>५५,५०,८७८ </a:t>
                      </a:r>
                      <a:endParaRPr lang="en-IN" sz="1600" dirty="0"/>
                    </a:p>
                  </a:txBody>
                  <a:tcPr/>
                </a:tc>
                <a:tc>
                  <a:txBody>
                    <a:bodyPr/>
                    <a:lstStyle/>
                    <a:p>
                      <a:r>
                        <a:rPr lang="ne-NP" sz="1600" dirty="0"/>
                        <a:t>३.८० </a:t>
                      </a:r>
                      <a:endParaRPr lang="en-IN" sz="1600" dirty="0"/>
                    </a:p>
                  </a:txBody>
                  <a:tcPr/>
                </a:tc>
                <a:extLst>
                  <a:ext uri="{0D108BD9-81ED-4DB2-BD59-A6C34878D82A}">
                    <a16:rowId xmlns:a16="http://schemas.microsoft.com/office/drawing/2014/main" val="116639557"/>
                  </a:ext>
                </a:extLst>
              </a:tr>
              <a:tr h="268291">
                <a:tc>
                  <a:txBody>
                    <a:bodyPr/>
                    <a:lstStyle/>
                    <a:p>
                      <a:r>
                        <a:rPr lang="ne-NP" sz="1600" dirty="0"/>
                        <a:t>२०७७/७८ </a:t>
                      </a:r>
                      <a:endParaRPr lang="en-IN" sz="1600" dirty="0"/>
                    </a:p>
                  </a:txBody>
                  <a:tcPr/>
                </a:tc>
                <a:tc>
                  <a:txBody>
                    <a:bodyPr/>
                    <a:lstStyle/>
                    <a:p>
                      <a:r>
                        <a:rPr lang="ne-NP" sz="1600" dirty="0"/>
                        <a:t>१४,७३,४७४ </a:t>
                      </a:r>
                      <a:endParaRPr lang="en-IN" sz="1600" dirty="0"/>
                    </a:p>
                  </a:txBody>
                  <a:tcPr/>
                </a:tc>
                <a:tc>
                  <a:txBody>
                    <a:bodyPr/>
                    <a:lstStyle/>
                    <a:p>
                      <a:r>
                        <a:rPr lang="ne-NP" sz="1600" dirty="0"/>
                        <a:t>५६,२१,७१० </a:t>
                      </a:r>
                      <a:endParaRPr lang="en-IN" sz="1600" dirty="0"/>
                    </a:p>
                  </a:txBody>
                  <a:tcPr/>
                </a:tc>
                <a:tc>
                  <a:txBody>
                    <a:bodyPr/>
                    <a:lstStyle/>
                    <a:p>
                      <a:r>
                        <a:rPr lang="ne-NP" sz="1600" dirty="0"/>
                        <a:t>३.८२ </a:t>
                      </a:r>
                      <a:endParaRPr lang="en-IN" sz="1600" dirty="0"/>
                    </a:p>
                  </a:txBody>
                  <a:tcPr/>
                </a:tc>
                <a:extLst>
                  <a:ext uri="{0D108BD9-81ED-4DB2-BD59-A6C34878D82A}">
                    <a16:rowId xmlns:a16="http://schemas.microsoft.com/office/drawing/2014/main" val="2460810856"/>
                  </a:ext>
                </a:extLst>
              </a:tr>
              <a:tr h="268291">
                <a:tc>
                  <a:txBody>
                    <a:bodyPr/>
                    <a:lstStyle/>
                    <a:p>
                      <a:r>
                        <a:rPr lang="ne-NP" sz="1600" dirty="0"/>
                        <a:t>२०७८/७९ </a:t>
                      </a:r>
                      <a:endParaRPr lang="en-IN" sz="1600" dirty="0"/>
                    </a:p>
                  </a:txBody>
                  <a:tcPr/>
                </a:tc>
                <a:tc>
                  <a:txBody>
                    <a:bodyPr/>
                    <a:lstStyle/>
                    <a:p>
                      <a:r>
                        <a:rPr lang="ne-NP" sz="1600" dirty="0"/>
                        <a:t>१४,७७,३७८ </a:t>
                      </a:r>
                      <a:endParaRPr lang="en-IN" sz="1600" dirty="0"/>
                    </a:p>
                  </a:txBody>
                  <a:tcPr/>
                </a:tc>
                <a:tc>
                  <a:txBody>
                    <a:bodyPr/>
                    <a:lstStyle/>
                    <a:p>
                      <a:r>
                        <a:rPr lang="ne-NP" sz="1600" dirty="0"/>
                        <a:t>५१,३०,६२५ </a:t>
                      </a:r>
                      <a:endParaRPr lang="en-IN" sz="1600" dirty="0"/>
                    </a:p>
                  </a:txBody>
                  <a:tcPr/>
                </a:tc>
                <a:tc>
                  <a:txBody>
                    <a:bodyPr/>
                    <a:lstStyle/>
                    <a:p>
                      <a:r>
                        <a:rPr lang="ne-NP" sz="1600" dirty="0"/>
                        <a:t>३.४७ </a:t>
                      </a:r>
                      <a:endParaRPr lang="en-IN" sz="1600" dirty="0"/>
                    </a:p>
                  </a:txBody>
                  <a:tcPr/>
                </a:tc>
                <a:extLst>
                  <a:ext uri="{0D108BD9-81ED-4DB2-BD59-A6C34878D82A}">
                    <a16:rowId xmlns:a16="http://schemas.microsoft.com/office/drawing/2014/main" val="1463427669"/>
                  </a:ext>
                </a:extLst>
              </a:tr>
            </a:tbl>
          </a:graphicData>
        </a:graphic>
      </p:graphicFrame>
      <p:sp>
        <p:nvSpPr>
          <p:cNvPr id="12" name="TextBox 11">
            <a:extLst>
              <a:ext uri="{FF2B5EF4-FFF2-40B4-BE49-F238E27FC236}">
                <a16:creationId xmlns:a16="http://schemas.microsoft.com/office/drawing/2014/main" id="{5279760A-817A-428C-F46E-24EF141EA6A7}"/>
              </a:ext>
            </a:extLst>
          </p:cNvPr>
          <p:cNvSpPr txBox="1"/>
          <p:nvPr/>
        </p:nvSpPr>
        <p:spPr>
          <a:xfrm>
            <a:off x="3264614" y="4773934"/>
            <a:ext cx="4574568" cy="261610"/>
          </a:xfrm>
          <a:prstGeom prst="rect">
            <a:avLst/>
          </a:prstGeom>
          <a:noFill/>
        </p:spPr>
        <p:txBody>
          <a:bodyPr wrap="square">
            <a:spAutoFit/>
          </a:bodyPr>
          <a:lstStyle/>
          <a:p>
            <a:r>
              <a:rPr lang="en-IN" sz="1100" dirty="0"/>
              <a:t>STATISTICAL INFORMATION ON NEPALESE AGRICULTURE 2078/79 (2021/22</a:t>
            </a:r>
            <a:r>
              <a:rPr lang="ne-NP" sz="1100" dirty="0"/>
              <a:t>)</a:t>
            </a:r>
            <a:endParaRPr lang="en-IN" sz="1100" dirty="0"/>
          </a:p>
        </p:txBody>
      </p:sp>
      <p:sp>
        <p:nvSpPr>
          <p:cNvPr id="13" name="TextBox 12">
            <a:extLst>
              <a:ext uri="{FF2B5EF4-FFF2-40B4-BE49-F238E27FC236}">
                <a16:creationId xmlns:a16="http://schemas.microsoft.com/office/drawing/2014/main" id="{1F78EC0D-B6C9-96AA-2F5A-CAF30CEEF0C6}"/>
              </a:ext>
            </a:extLst>
          </p:cNvPr>
          <p:cNvSpPr txBox="1"/>
          <p:nvPr/>
        </p:nvSpPr>
        <p:spPr>
          <a:xfrm>
            <a:off x="7839182" y="752933"/>
            <a:ext cx="3656744" cy="1200329"/>
          </a:xfrm>
          <a:prstGeom prst="rect">
            <a:avLst/>
          </a:prstGeom>
          <a:noFill/>
        </p:spPr>
        <p:txBody>
          <a:bodyPr wrap="square" rtlCol="0">
            <a:spAutoFit/>
          </a:bodyPr>
          <a:lstStyle/>
          <a:p>
            <a:r>
              <a:rPr lang="ne-NP" dirty="0">
                <a:highlight>
                  <a:srgbClr val="FFFF00"/>
                </a:highlight>
                <a:latin typeface="मंगल"/>
              </a:rPr>
              <a:t>झापा जिल्लाको ताथांक</a:t>
            </a:r>
          </a:p>
          <a:p>
            <a:r>
              <a:rPr lang="ne-NP" dirty="0">
                <a:latin typeface="मंगल"/>
              </a:rPr>
              <a:t>जम्मा </a:t>
            </a:r>
            <a:r>
              <a:rPr lang="ne-NP" sz="1800" dirty="0">
                <a:latin typeface="मंगल"/>
              </a:rPr>
              <a:t>क्षेत्रफल (हें): १,४१,८२८</a:t>
            </a:r>
            <a:endParaRPr lang="en-IN" sz="1800" dirty="0">
              <a:latin typeface="मंगल"/>
            </a:endParaRPr>
          </a:p>
          <a:p>
            <a:r>
              <a:rPr lang="ne-NP" dirty="0">
                <a:latin typeface="मंगल"/>
              </a:rPr>
              <a:t>जम्मा </a:t>
            </a:r>
            <a:r>
              <a:rPr lang="ne-NP" sz="1800" dirty="0">
                <a:latin typeface="मंगल"/>
              </a:rPr>
              <a:t>उत्पादन (मे.टन): ५,८७,३८८</a:t>
            </a:r>
          </a:p>
          <a:p>
            <a:r>
              <a:rPr lang="ne-NP" sz="1800" dirty="0">
                <a:latin typeface="मंगल"/>
              </a:rPr>
              <a:t>उत्पादकत्व (मे.टन / हें): ४.१४  </a:t>
            </a:r>
            <a:endParaRPr lang="en-IN" sz="1800" dirty="0">
              <a:latin typeface="मंगल"/>
            </a:endParaRPr>
          </a:p>
        </p:txBody>
      </p:sp>
    </p:spTree>
    <p:extLst>
      <p:ext uri="{BB962C8B-B14F-4D97-AF65-F5344CB8AC3E}">
        <p14:creationId xmlns:p14="http://schemas.microsoft.com/office/powerpoint/2010/main" val="8157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0BD29BD-E9C0-150A-76B0-176FB2F59A21}"/>
              </a:ext>
            </a:extLst>
          </p:cNvPr>
          <p:cNvGraphicFramePr>
            <a:graphicFrameLocks/>
          </p:cNvGraphicFramePr>
          <p:nvPr>
            <p:extLst>
              <p:ext uri="{D42A27DB-BD31-4B8C-83A1-F6EECF244321}">
                <p14:modId xmlns:p14="http://schemas.microsoft.com/office/powerpoint/2010/main" val="4053757870"/>
              </p:ext>
            </p:extLst>
          </p:nvPr>
        </p:nvGraphicFramePr>
        <p:xfrm>
          <a:off x="2387065" y="1299411"/>
          <a:ext cx="7652084" cy="399448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394B5E0-661B-C272-88EA-D29AB18BDB82}"/>
              </a:ext>
            </a:extLst>
          </p:cNvPr>
          <p:cNvSpPr txBox="1"/>
          <p:nvPr/>
        </p:nvSpPr>
        <p:spPr>
          <a:xfrm>
            <a:off x="3575407" y="5753528"/>
            <a:ext cx="5116530" cy="369332"/>
          </a:xfrm>
          <a:prstGeom prst="rect">
            <a:avLst/>
          </a:prstGeom>
          <a:noFill/>
        </p:spPr>
        <p:txBody>
          <a:bodyPr wrap="square" rtlCol="0">
            <a:spAutoFit/>
          </a:bodyPr>
          <a:lstStyle/>
          <a:p>
            <a:r>
              <a:rPr lang="ne-NP" dirty="0"/>
              <a:t>नेपालमा कुल धानको क्षेत्रफल, उत्पादन र उत्पादकत्व</a:t>
            </a:r>
            <a:endParaRPr lang="en-IN" dirty="0"/>
          </a:p>
        </p:txBody>
      </p:sp>
    </p:spTree>
    <p:extLst>
      <p:ext uri="{BB962C8B-B14F-4D97-AF65-F5344CB8AC3E}">
        <p14:creationId xmlns:p14="http://schemas.microsoft.com/office/powerpoint/2010/main" val="219300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BB18A92-D7E2-17C1-99A5-6D0B7A687B81}"/>
              </a:ext>
            </a:extLst>
          </p:cNvPr>
          <p:cNvGraphicFramePr>
            <a:graphicFrameLocks/>
          </p:cNvGraphicFramePr>
          <p:nvPr>
            <p:extLst>
              <p:ext uri="{D42A27DB-BD31-4B8C-83A1-F6EECF244321}">
                <p14:modId xmlns:p14="http://schemas.microsoft.com/office/powerpoint/2010/main" val="2881709738"/>
              </p:ext>
            </p:extLst>
          </p:nvPr>
        </p:nvGraphicFramePr>
        <p:xfrm>
          <a:off x="366796" y="875900"/>
          <a:ext cx="5985878" cy="4129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A1FB606D-13D9-CEA1-E635-1033CFADD219}"/>
              </a:ext>
            </a:extLst>
          </p:cNvPr>
          <p:cNvGraphicFramePr>
            <a:graphicFrameLocks/>
          </p:cNvGraphicFramePr>
          <p:nvPr>
            <p:extLst>
              <p:ext uri="{D42A27DB-BD31-4B8C-83A1-F6EECF244321}">
                <p14:modId xmlns:p14="http://schemas.microsoft.com/office/powerpoint/2010/main" val="4155545395"/>
              </p:ext>
            </p:extLst>
          </p:nvPr>
        </p:nvGraphicFramePr>
        <p:xfrm>
          <a:off x="6633102" y="1058780"/>
          <a:ext cx="4970462" cy="406186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6754D4-D669-54E5-4255-B65C974F1B5E}"/>
              </a:ext>
            </a:extLst>
          </p:cNvPr>
          <p:cNvSpPr txBox="1"/>
          <p:nvPr/>
        </p:nvSpPr>
        <p:spPr>
          <a:xfrm>
            <a:off x="1525403" y="5429888"/>
            <a:ext cx="8538072" cy="369332"/>
          </a:xfrm>
          <a:prstGeom prst="rect">
            <a:avLst/>
          </a:prstGeom>
          <a:noFill/>
        </p:spPr>
        <p:txBody>
          <a:bodyPr wrap="square" rtlCol="0">
            <a:spAutoFit/>
          </a:bodyPr>
          <a:lstStyle/>
          <a:p>
            <a:r>
              <a:rPr lang="ne-NP" dirty="0"/>
              <a:t>झापा जिल्लामा चैते  धान र बर्खे धानको क्षेत्रफल, उत्पादन र  उत्पादकत्व</a:t>
            </a:r>
            <a:endParaRPr lang="en-IN" dirty="0"/>
          </a:p>
        </p:txBody>
      </p:sp>
    </p:spTree>
    <p:extLst>
      <p:ext uri="{BB962C8B-B14F-4D97-AF65-F5344CB8AC3E}">
        <p14:creationId xmlns:p14="http://schemas.microsoft.com/office/powerpoint/2010/main" val="382937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DA3AC2-71FC-9375-F2E0-63FD95489CAC}"/>
              </a:ext>
            </a:extLst>
          </p:cNvPr>
          <p:cNvGraphicFramePr>
            <a:graphicFrameLocks/>
          </p:cNvGraphicFramePr>
          <p:nvPr>
            <p:extLst>
              <p:ext uri="{D42A27DB-BD31-4B8C-83A1-F6EECF244321}">
                <p14:modId xmlns:p14="http://schemas.microsoft.com/office/powerpoint/2010/main" val="925313455"/>
              </p:ext>
            </p:extLst>
          </p:nvPr>
        </p:nvGraphicFramePr>
        <p:xfrm>
          <a:off x="1617044" y="1087654"/>
          <a:ext cx="9377790" cy="475128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343B6C1-39F8-059F-5CDB-8EC7AECF4DE7}"/>
              </a:ext>
            </a:extLst>
          </p:cNvPr>
          <p:cNvSpPr txBox="1"/>
          <p:nvPr/>
        </p:nvSpPr>
        <p:spPr>
          <a:xfrm>
            <a:off x="2684980" y="5838939"/>
            <a:ext cx="8527550" cy="646331"/>
          </a:xfrm>
          <a:prstGeom prst="rect">
            <a:avLst/>
          </a:prstGeom>
          <a:noFill/>
        </p:spPr>
        <p:txBody>
          <a:bodyPr wrap="square" rtlCol="0">
            <a:spAutoFit/>
          </a:bodyPr>
          <a:lstStyle/>
          <a:p>
            <a:r>
              <a:rPr lang="ne-NP" dirty="0"/>
              <a:t>झापा जिल्लामा कुल धानको क्षेत्रफल, उत्पादन र  उत्पादकत्व</a:t>
            </a:r>
            <a:endParaRPr lang="en-IN" dirty="0"/>
          </a:p>
          <a:p>
            <a:endParaRPr lang="en-IN" dirty="0"/>
          </a:p>
        </p:txBody>
      </p:sp>
    </p:spTree>
    <p:extLst>
      <p:ext uri="{BB962C8B-B14F-4D97-AF65-F5344CB8AC3E}">
        <p14:creationId xmlns:p14="http://schemas.microsoft.com/office/powerpoint/2010/main" val="56453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7EF26-3E7D-0414-D921-8AB48BF86F07}"/>
              </a:ext>
            </a:extLst>
          </p:cNvPr>
          <p:cNvSpPr txBox="1"/>
          <p:nvPr/>
        </p:nvSpPr>
        <p:spPr>
          <a:xfrm>
            <a:off x="123290" y="289679"/>
            <a:ext cx="11856377" cy="5043688"/>
          </a:xfrm>
          <a:prstGeom prst="rect">
            <a:avLst/>
          </a:prstGeom>
          <a:noFill/>
        </p:spPr>
        <p:txBody>
          <a:bodyPr wrap="square">
            <a:spAutoFit/>
          </a:bodyPr>
          <a:lstStyle/>
          <a:p>
            <a:pPr algn="l">
              <a:lnSpc>
                <a:spcPct val="150000"/>
              </a:lnSpc>
            </a:pPr>
            <a:r>
              <a:rPr lang="ne-NP" b="1" i="0" dirty="0">
                <a:solidFill>
                  <a:srgbClr val="212121"/>
                </a:solidFill>
                <a:effectLst/>
                <a:highlight>
                  <a:srgbClr val="FAFAFA"/>
                </a:highlight>
                <a:latin typeface="Mangal body"/>
              </a:rPr>
              <a:t>नेपालमा धानको कम उत्पादकत्व किन ?</a:t>
            </a:r>
            <a:endParaRPr lang="ne-NP" b="0" i="0" dirty="0">
              <a:solidFill>
                <a:srgbClr val="212121"/>
              </a:solidFill>
              <a:effectLst/>
              <a:highlight>
                <a:srgbClr val="FAFAFA"/>
              </a:highlight>
              <a:latin typeface="Mangal body"/>
            </a:endParaRPr>
          </a:p>
          <a:p>
            <a:pPr marL="285750" indent="-285750" algn="l">
              <a:lnSpc>
                <a:spcPct val="150000"/>
              </a:lnSpc>
              <a:buFont typeface="Wingdings" panose="05000000000000000000" pitchFamily="2" charset="2"/>
              <a:buChar char="v"/>
            </a:pPr>
            <a:r>
              <a:rPr lang="ne-NP" b="0" i="0" dirty="0">
                <a:solidFill>
                  <a:srgbClr val="212121"/>
                </a:solidFill>
                <a:effectLst/>
                <a:highlight>
                  <a:srgbClr val="FAFAFA"/>
                </a:highlight>
                <a:latin typeface="Mangal body"/>
              </a:rPr>
              <a:t>बिगत आधा सताब्दी भन्दा धेरै बर्ष पहिला देखि नेपालमा भैरहेका कृषि बिकासका प्रयासहरुमा पनि धानलाई मुख्य प्राथमिकतामा राखिएको छ ।</a:t>
            </a:r>
          </a:p>
          <a:p>
            <a:pPr marL="285750" indent="-285750" algn="l">
              <a:lnSpc>
                <a:spcPct val="150000"/>
              </a:lnSpc>
              <a:buFont typeface="Wingdings" panose="05000000000000000000" pitchFamily="2" charset="2"/>
              <a:buChar char="v"/>
            </a:pPr>
            <a:endParaRPr lang="ne-NP" b="0" i="0" dirty="0">
              <a:solidFill>
                <a:srgbClr val="212121"/>
              </a:solidFill>
              <a:effectLst/>
              <a:highlight>
                <a:srgbClr val="FAFAFA"/>
              </a:highlight>
              <a:latin typeface="Mangal body"/>
            </a:endParaRPr>
          </a:p>
          <a:p>
            <a:pPr marL="285750" indent="-285750" algn="l">
              <a:lnSpc>
                <a:spcPct val="150000"/>
              </a:lnSpc>
              <a:buFont typeface="Wingdings" panose="05000000000000000000" pitchFamily="2" charset="2"/>
              <a:buChar char="v"/>
            </a:pPr>
            <a:r>
              <a:rPr lang="ne-NP" b="0" i="0" dirty="0">
                <a:solidFill>
                  <a:srgbClr val="212121"/>
                </a:solidFill>
                <a:effectLst/>
                <a:highlight>
                  <a:srgbClr val="FAFAFA"/>
                </a:highlight>
                <a:latin typeface="Mangal body"/>
              </a:rPr>
              <a:t>धानबाली मा सबैभन्दा धेरै अनुसन्धान भएको र विभिन्न बर्षहरुमा सबैभन्दा धेरै धानका जातहरु उन्मोचन भएको पाइन्छ तर बिगत १५ बर्षलाई हेर्ने हो भने धानको उत्पादकत्व २.७६५ टन प्रतिहेक्टर बाट बढेर जम्मा ३.५ टन प्रतिहेक्टर मात्रै पुग्न सकेको छ । </a:t>
            </a:r>
            <a:endParaRPr lang="ne-NP" dirty="0">
              <a:solidFill>
                <a:srgbClr val="212121"/>
              </a:solidFill>
              <a:highlight>
                <a:srgbClr val="FAFAFA"/>
              </a:highlight>
              <a:latin typeface="Mangal body"/>
            </a:endParaRPr>
          </a:p>
          <a:p>
            <a:pPr marL="285750" indent="-285750" algn="l">
              <a:lnSpc>
                <a:spcPct val="150000"/>
              </a:lnSpc>
              <a:buFont typeface="Wingdings" panose="05000000000000000000" pitchFamily="2" charset="2"/>
              <a:buChar char="v"/>
            </a:pPr>
            <a:endParaRPr lang="ne-NP" b="0" i="0" dirty="0">
              <a:solidFill>
                <a:srgbClr val="212121"/>
              </a:solidFill>
              <a:effectLst/>
              <a:highlight>
                <a:srgbClr val="FAFAFA"/>
              </a:highlight>
              <a:latin typeface="Mangal body"/>
            </a:endParaRPr>
          </a:p>
          <a:p>
            <a:pPr marL="285750" indent="-285750" algn="l">
              <a:lnSpc>
                <a:spcPct val="150000"/>
              </a:lnSpc>
              <a:buFont typeface="Wingdings" panose="05000000000000000000" pitchFamily="2" charset="2"/>
              <a:buChar char="v"/>
            </a:pPr>
            <a:r>
              <a:rPr lang="ne-NP" b="0" i="0" dirty="0">
                <a:solidFill>
                  <a:srgbClr val="212121"/>
                </a:solidFill>
                <a:effectLst/>
                <a:highlight>
                  <a:srgbClr val="FAFAFA"/>
                </a:highlight>
                <a:latin typeface="Mangal body"/>
              </a:rPr>
              <a:t>नेपालमा धानको उत्पादन वृद्धि गर्न र यसबाट धेरै मुनाफा लिनको लागि थोरै लगानी र आफ्नै स्थानीय स्रोत र साधनको भरमा बढी उत्पादन लिन सकिने बैज्ञानिक धान खेती प्रविधि एस.आर.आई (</a:t>
            </a:r>
            <a:r>
              <a:rPr lang="en-IN" b="0" i="0" dirty="0">
                <a:solidFill>
                  <a:srgbClr val="212121"/>
                </a:solidFill>
                <a:effectLst/>
                <a:highlight>
                  <a:srgbClr val="FAFAFA"/>
                </a:highlight>
                <a:latin typeface="Mangal body"/>
              </a:rPr>
              <a:t>system of Rice Intensification ) </a:t>
            </a:r>
            <a:r>
              <a:rPr lang="ne-NP" b="0" i="0" dirty="0">
                <a:solidFill>
                  <a:srgbClr val="212121"/>
                </a:solidFill>
                <a:effectLst/>
                <a:highlight>
                  <a:srgbClr val="FAFAFA"/>
                </a:highlight>
                <a:latin typeface="Mangal body"/>
              </a:rPr>
              <a:t>को प्रयोग गर्न सकिन्छ ।भारत ,चिन ,श्रीलंका ,थाइल्याण्ड,भियतनाम , बङ्गलादेश जस्ता मुलुकमा निकै प्रभावकारी एवम् लोकप्रिय भएको र यो प्रविधिबाट दोब्बर भन्दा धेरै उत्पादन भएको पाइएको छ ।</a:t>
            </a:r>
          </a:p>
        </p:txBody>
      </p:sp>
    </p:spTree>
    <p:extLst>
      <p:ext uri="{BB962C8B-B14F-4D97-AF65-F5344CB8AC3E}">
        <p14:creationId xmlns:p14="http://schemas.microsoft.com/office/powerpoint/2010/main" val="425383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943A25-0D3E-7847-2F3E-1CBD6C1B5570}"/>
              </a:ext>
            </a:extLst>
          </p:cNvPr>
          <p:cNvSpPr txBox="1"/>
          <p:nvPr/>
        </p:nvSpPr>
        <p:spPr>
          <a:xfrm>
            <a:off x="226031" y="741219"/>
            <a:ext cx="11198831" cy="4801314"/>
          </a:xfrm>
          <a:prstGeom prst="rect">
            <a:avLst/>
          </a:prstGeom>
          <a:noFill/>
        </p:spPr>
        <p:txBody>
          <a:bodyPr wrap="square">
            <a:spAutoFit/>
          </a:bodyPr>
          <a:lstStyle/>
          <a:p>
            <a:r>
              <a:rPr lang="en-IN" b="1" i="0" dirty="0">
                <a:solidFill>
                  <a:srgbClr val="212121"/>
                </a:solidFill>
                <a:effectLst/>
                <a:highlight>
                  <a:srgbClr val="FAFAFA"/>
                </a:highlight>
                <a:latin typeface="Helvetica Neue"/>
              </a:rPr>
              <a:t>SRI </a:t>
            </a:r>
            <a:r>
              <a:rPr lang="ne-NP" b="1" i="0" dirty="0">
                <a:solidFill>
                  <a:srgbClr val="212121"/>
                </a:solidFill>
                <a:effectLst/>
                <a:highlight>
                  <a:srgbClr val="FAFAFA"/>
                </a:highlight>
                <a:latin typeface="Helvetica Neue"/>
              </a:rPr>
              <a:t>को परिचय र खेती गर्ने तरिका :</a:t>
            </a:r>
            <a:br>
              <a:rPr lang="ne-NP" dirty="0"/>
            </a:br>
            <a:endParaRPr lang="ne-NP" dirty="0"/>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८-१२ दिनको कलिलो बेर्ना दुबैतर्फ( बोट देखि बोट तथा लाईन देखि लाईन ) २५-३० से .मि फरकमा एउटा एउटा बेर्ना रोपेर, गोबर मल वा कम्पोस्ट मलको प्रयोग तथा कम पानी लगाएर धान खेती गरिने प्रविधि </a:t>
            </a:r>
            <a:r>
              <a:rPr lang="en-IN" b="0" i="0" dirty="0">
                <a:solidFill>
                  <a:srgbClr val="212121"/>
                </a:solidFill>
                <a:effectLst/>
                <a:highlight>
                  <a:srgbClr val="FAFAFA"/>
                </a:highlight>
                <a:latin typeface="Helvetica Neue"/>
              </a:rPr>
              <a:t>SRI </a:t>
            </a:r>
            <a:r>
              <a:rPr lang="ne-NP" b="0" i="0" dirty="0">
                <a:solidFill>
                  <a:srgbClr val="212121"/>
                </a:solidFill>
                <a:effectLst/>
                <a:highlight>
                  <a:srgbClr val="FAFAFA"/>
                </a:highlight>
                <a:latin typeface="Helvetica Neue"/>
              </a:rPr>
              <a:t>प्रविधि हो। यसरी खेती गर्दा थोरै बीउ र कम लागानी बाट बढी उत्पादन लिन सकिन्छ । </a:t>
            </a:r>
            <a:r>
              <a:rPr lang="en-IN" b="0" i="0" dirty="0">
                <a:solidFill>
                  <a:srgbClr val="212121"/>
                </a:solidFill>
                <a:effectLst/>
                <a:highlight>
                  <a:srgbClr val="FAFAFA"/>
                </a:highlight>
                <a:latin typeface="Helvetica Neue"/>
              </a:rPr>
              <a:t>SRI </a:t>
            </a:r>
            <a:r>
              <a:rPr lang="ne-NP" b="0" i="0" dirty="0">
                <a:solidFill>
                  <a:srgbClr val="212121"/>
                </a:solidFill>
                <a:effectLst/>
                <a:highlight>
                  <a:srgbClr val="FAFAFA"/>
                </a:highlight>
                <a:latin typeface="Helvetica Neue"/>
              </a:rPr>
              <a:t>खेती को तरिका बारे तल चर्चा गरिएको छ:</a:t>
            </a:r>
          </a:p>
          <a:p>
            <a:pPr marL="285750" indent="-285750">
              <a:buFont typeface="Wingdings" panose="05000000000000000000" pitchFamily="2" charset="2"/>
              <a:buChar char="v"/>
            </a:pPr>
            <a:endParaRPr lang="ne-NP" b="0" i="0" dirty="0">
              <a:solidFill>
                <a:srgbClr val="212121"/>
              </a:solidFill>
              <a:effectLst/>
              <a:highlight>
                <a:srgbClr val="FAFAFA"/>
              </a:highlight>
              <a:latin typeface="Helvetica Neue"/>
            </a:endParaRPr>
          </a:p>
          <a:p>
            <a:r>
              <a:rPr lang="ne-NP" b="1" i="0" dirty="0">
                <a:solidFill>
                  <a:srgbClr val="212121"/>
                </a:solidFill>
                <a:effectLst/>
                <a:highlight>
                  <a:srgbClr val="FAFAFA"/>
                </a:highlight>
                <a:latin typeface="Helvetica Neue"/>
              </a:rPr>
              <a:t>१.कलिलो बेर्ना रोप्ने:</a:t>
            </a:r>
            <a:r>
              <a:rPr lang="ne-NP" b="0" i="0" dirty="0">
                <a:solidFill>
                  <a:srgbClr val="212121"/>
                </a:solidFill>
                <a:effectLst/>
                <a:highlight>
                  <a:srgbClr val="FAFAFA"/>
                </a:highlight>
                <a:latin typeface="Helvetica Neue"/>
              </a:rPr>
              <a:t> </a:t>
            </a: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यो तरिकाबाट खेती गर्दा सामान्यतया ८-१२ दिनको अथवा दुई पात एक सुइरो हुदा धानको बेर्ना सारिन्छ।धानको बेर्नाले गाज हाल्ने क्षेमता ४ दिनदेखि बिस्तारै बढदै गएर ८-१० दिनमा सबैभन्दा बढी हुने र २१ दिनको हुदा निकै कम भैसकेको हुन्छ । त्यसकारण </a:t>
            </a:r>
            <a:r>
              <a:rPr lang="en-IN" b="0" i="0" dirty="0">
                <a:solidFill>
                  <a:srgbClr val="212121"/>
                </a:solidFill>
                <a:effectLst/>
                <a:highlight>
                  <a:srgbClr val="FAFAFA"/>
                </a:highlight>
                <a:latin typeface="Helvetica Neue"/>
              </a:rPr>
              <a:t>SRI </a:t>
            </a:r>
            <a:r>
              <a:rPr lang="ne-NP" b="0" i="0" dirty="0">
                <a:solidFill>
                  <a:srgbClr val="212121"/>
                </a:solidFill>
                <a:effectLst/>
                <a:highlight>
                  <a:srgbClr val="FAFAFA"/>
                </a:highlight>
                <a:latin typeface="Helvetica Neue"/>
              </a:rPr>
              <a:t>तरिकामा धानको बेर्ना कलिलै अवस्थामा सारिन्छ र रोपेको ठाउमा १००-१३० सम्म सरा आएको पाइन्छ । कलिलो बेर्ना सार्दा आधा घन्टा भित्र बेर्ना सुक्न नापाई सार्नु उचित हुन्छ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r>
              <a:rPr lang="ne-NP" b="1" i="0" dirty="0">
                <a:solidFill>
                  <a:srgbClr val="212121"/>
                </a:solidFill>
                <a:effectLst/>
                <a:highlight>
                  <a:srgbClr val="FAFAFA"/>
                </a:highlight>
                <a:latin typeface="Helvetica Neue"/>
              </a:rPr>
              <a:t>२.एक ठाउमा एउटा मात्र बेर्ना रोप्ने:</a:t>
            </a:r>
            <a:r>
              <a:rPr lang="ne-NP" b="0" i="0" dirty="0">
                <a:solidFill>
                  <a:srgbClr val="212121"/>
                </a:solidFill>
                <a:effectLst/>
                <a:highlight>
                  <a:srgbClr val="FAFAFA"/>
                </a:highlight>
                <a:latin typeface="Helvetica Neue"/>
              </a:rPr>
              <a:t> </a:t>
            </a: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एक ठाउँमा एउटा मात्र बेर्ना रोप्नाले जरा चारैतिर फैलन पाउने हुँदा बिरुवा राम्रोसँग जमिनमा अडिन्छ प्रतिकुल परिस्थितिमा पनि ढलेर नष्ट हुनबाट बच्छ र राम्रोसँग गाँज हाल्न पाउँछ , रोग र किराको प्रकोप पनि कम हुन्छ।यसरी खेती गर्दा ५० देखि ७० केजी बीउ लाग्ने ठाउँमा ५ -७ केजी बिऊ मात्रै भए पुग्छ ।</a:t>
            </a:r>
            <a:endParaRPr lang="en-IN" dirty="0"/>
          </a:p>
        </p:txBody>
      </p:sp>
    </p:spTree>
    <p:extLst>
      <p:ext uri="{BB962C8B-B14F-4D97-AF65-F5344CB8AC3E}">
        <p14:creationId xmlns:p14="http://schemas.microsoft.com/office/powerpoint/2010/main" val="126265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A39F7B-66CB-9ADB-EDC9-F2128EEDF096}"/>
              </a:ext>
            </a:extLst>
          </p:cNvPr>
          <p:cNvSpPr txBox="1"/>
          <p:nvPr/>
        </p:nvSpPr>
        <p:spPr>
          <a:xfrm>
            <a:off x="994023" y="890798"/>
            <a:ext cx="10821257" cy="4801314"/>
          </a:xfrm>
          <a:prstGeom prst="rect">
            <a:avLst/>
          </a:prstGeom>
          <a:noFill/>
        </p:spPr>
        <p:txBody>
          <a:bodyPr wrap="square">
            <a:spAutoFit/>
          </a:bodyPr>
          <a:lstStyle/>
          <a:p>
            <a:r>
              <a:rPr lang="ne-NP" b="1" i="0" dirty="0">
                <a:solidFill>
                  <a:srgbClr val="212121"/>
                </a:solidFill>
                <a:effectLst/>
                <a:highlight>
                  <a:srgbClr val="FAFAFA"/>
                </a:highlight>
                <a:latin typeface="Helvetica Neue"/>
              </a:rPr>
              <a:t>३. टाढा-टाढा बेर्ना रोप्ने:</a:t>
            </a: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 सामान्यतया हामीले धान रोप्दा ७-१० वटा बेर्ना एकै ठाउँ वा नजिक नजिक रोप्छौ तर यो तरिकबाट धान रोप्दा एउटा एउटा बेर्ना टाढा टाढा रोप्ने गरिन्छ ।यो तरिकाबाट धान रोप्दा २५ सेन्टिमिटर को दुरिमा एक एक वटा बेर्ना रोपिन्छ तर जात , ठाउँ ,माटोको उर्वर शक्तिको आधारमा दुरि घाटाउन बढाउन सकिन्छ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छोटो अबधिमा (९०-११०) दिनमा पाक्ने धानको जातलाई २० से.मि, मध्यम अबधिमा (१२०-१४०) दिनमा पाक्नेलाई २५ से.मि र लामो अबधिमा (१४० भन्दा बढी ) दिनमा पाक्ने  मन्सुली तथा राधा-१२ जस्ता जातलाई ३० से.मि को दुरिमा लगाउन सकिन्छ ।</a:t>
            </a: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endParaRPr lang="ne-NP" b="0" i="0" dirty="0">
              <a:solidFill>
                <a:srgbClr val="212121"/>
              </a:solidFill>
              <a:effectLst/>
              <a:highlight>
                <a:srgbClr val="FAFAFA"/>
              </a:highlight>
              <a:latin typeface="Helvetica Neue"/>
            </a:endParaRPr>
          </a:p>
          <a:p>
            <a:pPr marL="285750" indent="-285750">
              <a:buFont typeface="Wingdings" panose="05000000000000000000" pitchFamily="2" charset="2"/>
              <a:buChar char="v"/>
            </a:pPr>
            <a:endParaRPr lang="ne-NP" dirty="0">
              <a:solidFill>
                <a:srgbClr val="212121"/>
              </a:solidFill>
              <a:highlight>
                <a:srgbClr val="FAFAFA"/>
              </a:highlight>
              <a:latin typeface="Helvetica Neue"/>
            </a:endParaRPr>
          </a:p>
          <a:p>
            <a:r>
              <a:rPr lang="ne-NP" b="1" i="0" dirty="0">
                <a:solidFill>
                  <a:srgbClr val="212121"/>
                </a:solidFill>
                <a:effectLst/>
                <a:highlight>
                  <a:srgbClr val="FAFAFA"/>
                </a:highlight>
                <a:latin typeface="Helvetica Neue"/>
              </a:rPr>
              <a:t>४.कम पानी लगाउने :</a:t>
            </a:r>
            <a:r>
              <a:rPr lang="ne-NP" b="0" i="0" dirty="0">
                <a:solidFill>
                  <a:srgbClr val="212121"/>
                </a:solidFill>
                <a:effectLst/>
                <a:highlight>
                  <a:srgbClr val="FAFAFA"/>
                </a:highlight>
                <a:latin typeface="Helvetica Neue"/>
              </a:rPr>
              <a:t> </a:t>
            </a:r>
          </a:p>
          <a:p>
            <a:pPr marL="285750" indent="-285750">
              <a:buFont typeface="Wingdings" panose="05000000000000000000" pitchFamily="2" charset="2"/>
              <a:buChar char="v"/>
            </a:pPr>
            <a:r>
              <a:rPr lang="ne-NP" b="0" i="0" dirty="0">
                <a:solidFill>
                  <a:srgbClr val="212121"/>
                </a:solidFill>
                <a:effectLst/>
                <a:highlight>
                  <a:srgbClr val="FAFAFA"/>
                </a:highlight>
                <a:latin typeface="Helvetica Neue"/>
              </a:rPr>
              <a:t>परम्परागत रुपमा धान खेती गर्दा रोपे देखि पाक्ने बेला सम्म लगातार रुपमा धानमा पानी लगाइन्छ तर यो तरिकाले खेती गर्दा धान खेतमा चिस्यान रहने तर पानी नजम्ने तरिकाले पानीको व्यवस्थापन गरिन्छ ,यसो गर्दा विभिन्न किरा तथा रोगको प्रकोप कम हुने पाइएको छ । तर धान पसाउने बेलामा प्रशस्त पानी लगाउनुपर्छ ।त्यस्तै सुरुमा २-३ पटक सम्म माटो फुट्ने गरि पानी सुकाउन सिफारिस गरिन्छ जसकारण जराको राम्रोसँग बिकास हुने र फैलन पाउने हुदा खाद्यतत्व सोसेर लिन पाउछ र धानको वृद्धि राम्रो हुन्छ ।</a:t>
            </a:r>
            <a:endParaRPr lang="en-IN" dirty="0"/>
          </a:p>
        </p:txBody>
      </p:sp>
    </p:spTree>
    <p:extLst>
      <p:ext uri="{BB962C8B-B14F-4D97-AF65-F5344CB8AC3E}">
        <p14:creationId xmlns:p14="http://schemas.microsoft.com/office/powerpoint/2010/main" val="85222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1217</Words>
  <Application>Microsoft Office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Helvetica Neue</vt:lpstr>
      <vt:lpstr>Kalimati</vt:lpstr>
      <vt:lpstr>Mangal body</vt:lpstr>
      <vt:lpstr>Preeti</vt:lpstr>
      <vt:lpstr>Wingdings</vt:lpstr>
      <vt:lpstr>मंगल</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Narayan Belbase</dc:creator>
  <cp:lastModifiedBy>Narayan Belbase</cp:lastModifiedBy>
  <cp:revision>20</cp:revision>
  <dcterms:created xsi:type="dcterms:W3CDTF">2024-05-08T06:04:33Z</dcterms:created>
  <dcterms:modified xsi:type="dcterms:W3CDTF">2024-09-16T03:02:37Z</dcterms:modified>
</cp:coreProperties>
</file>